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8" r:id="rId2"/>
    <p:sldId id="257" r:id="rId3"/>
    <p:sldId id="309" r:id="rId4"/>
    <p:sldId id="383" r:id="rId5"/>
    <p:sldId id="283" r:id="rId6"/>
    <p:sldId id="371" r:id="rId7"/>
    <p:sldId id="372" r:id="rId8"/>
    <p:sldId id="286" r:id="rId9"/>
    <p:sldId id="287" r:id="rId10"/>
    <p:sldId id="288" r:id="rId11"/>
    <p:sldId id="289" r:id="rId12"/>
    <p:sldId id="385" r:id="rId13"/>
    <p:sldId id="290" r:id="rId14"/>
    <p:sldId id="291" r:id="rId15"/>
    <p:sldId id="386" r:id="rId16"/>
    <p:sldId id="293" r:id="rId17"/>
    <p:sldId id="387" r:id="rId18"/>
    <p:sldId id="294" r:id="rId19"/>
    <p:sldId id="388" r:id="rId20"/>
    <p:sldId id="378" r:id="rId21"/>
    <p:sldId id="389" r:id="rId22"/>
    <p:sldId id="390" r:id="rId23"/>
    <p:sldId id="391" r:id="rId24"/>
    <p:sldId id="392" r:id="rId25"/>
    <p:sldId id="393" r:id="rId26"/>
    <p:sldId id="394" r:id="rId27"/>
    <p:sldId id="395" r:id="rId28"/>
    <p:sldId id="396" r:id="rId29"/>
    <p:sldId id="379" r:id="rId30"/>
    <p:sldId id="256" r:id="rId31"/>
    <p:sldId id="397" r:id="rId32"/>
    <p:sldId id="380" r:id="rId33"/>
    <p:sldId id="384" r:id="rId34"/>
  </p:sldIdLst>
  <p:sldSz cx="9144000" cy="6858000" type="screen4x3"/>
  <p:notesSz cx="9144000" cy="6858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11">
          <p15:clr>
            <a:srgbClr val="A4A3A4"/>
          </p15:clr>
        </p15:guide>
        <p15:guide id="2" pos="21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2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Stijl, licht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Stijl, licht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Stijl, lich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DA37D80-6434-44D0-A028-1B22A696006F}" styleName="Stijl, licht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A111915-BE36-4E01-A7E5-04B1672EAD32}" styleName="Stijl, licht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Stijl, licht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CAF9ED-07DC-4A11-8D7F-57B35C25682E}" styleName="Stijl, gemiddeld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ABFCF23-3B69-468F-B69F-88F6DE6A72F2}" styleName="Stijl, gemiddeld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 autoAdjust="0"/>
    <p:restoredTop sz="97459" autoAdjust="0"/>
  </p:normalViewPr>
  <p:slideViewPr>
    <p:cSldViewPr snapToGrid="0" snapToObjects="1">
      <p:cViewPr varScale="1">
        <p:scale>
          <a:sx n="84" d="100"/>
          <a:sy n="84" d="100"/>
        </p:scale>
        <p:origin x="941" y="82"/>
      </p:cViewPr>
      <p:guideLst>
        <p:guide orient="horz" pos="811"/>
        <p:guide pos="2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-27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0C369-13E3-C04F-AA91-3C19CF4D27E6}" type="datetimeFigureOut">
              <a:rPr lang="nl-NL" smtClean="0"/>
              <a:t>23-5-2024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8B745-3CC2-3B46-A8BC-FE1F07A0832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5823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7D42C8-A255-5F4D-A951-1B90F54B60E2}" type="datetimeFigureOut">
              <a:rPr lang="nl-NL" smtClean="0"/>
              <a:t>23-5-2024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775814-5E86-5743-808B-FA33B96378E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78841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1809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 dirty="0" err="1"/>
              <a:t>Hello</a:t>
            </a:r>
            <a:r>
              <a:rPr lang="de-DE" dirty="0"/>
              <a:t> </a:t>
            </a:r>
            <a:r>
              <a:rPr lang="de-DE" dirty="0" err="1"/>
              <a:t>everyone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welcome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info</a:t>
            </a:r>
            <a:r>
              <a:rPr lang="de-DE" dirty="0"/>
              <a:t> </a:t>
            </a:r>
            <a:r>
              <a:rPr lang="de-DE" dirty="0" err="1"/>
              <a:t>evening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name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MA(A)HS! </a:t>
            </a:r>
            <a:r>
              <a:rPr lang="de-DE" dirty="0" err="1"/>
              <a:t>My</a:t>
            </a:r>
            <a:r>
              <a:rPr lang="de-DE" dirty="0"/>
              <a:t> </a:t>
            </a:r>
            <a:r>
              <a:rPr lang="de-DE" dirty="0" err="1"/>
              <a:t>name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Riva, I am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board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MA(A)HS </a:t>
            </a:r>
            <a:r>
              <a:rPr lang="de-DE" dirty="0" err="1"/>
              <a:t>and</a:t>
            </a:r>
            <a:r>
              <a:rPr lang="de-DE" dirty="0"/>
              <a:t> I will </a:t>
            </a:r>
            <a:r>
              <a:rPr lang="de-DE" dirty="0" err="1"/>
              <a:t>give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a </a:t>
            </a:r>
            <a:r>
              <a:rPr lang="de-DE" dirty="0" err="1"/>
              <a:t>short</a:t>
            </a:r>
            <a:r>
              <a:rPr lang="de-DE" dirty="0"/>
              <a:t> </a:t>
            </a:r>
            <a:r>
              <a:rPr lang="de-DE" dirty="0" err="1"/>
              <a:t>introduction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who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do.</a:t>
            </a:r>
            <a:endParaRPr dirty="0"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DE" dirty="0" err="1"/>
              <a:t>Hello</a:t>
            </a:r>
            <a:r>
              <a:rPr lang="de-DE" dirty="0"/>
              <a:t> </a:t>
            </a:r>
            <a:r>
              <a:rPr lang="de-DE" dirty="0" err="1"/>
              <a:t>everyone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welcome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info</a:t>
            </a:r>
            <a:r>
              <a:rPr lang="de-DE" dirty="0"/>
              <a:t> </a:t>
            </a:r>
            <a:r>
              <a:rPr lang="de-DE" dirty="0" err="1"/>
              <a:t>evening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name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MA(A)HS! </a:t>
            </a:r>
            <a:r>
              <a:rPr lang="de-DE" dirty="0" err="1"/>
              <a:t>My</a:t>
            </a:r>
            <a:r>
              <a:rPr lang="de-DE" dirty="0"/>
              <a:t> </a:t>
            </a:r>
            <a:r>
              <a:rPr lang="de-DE" dirty="0" err="1"/>
              <a:t>name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Riva, I am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board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MA(A)HS </a:t>
            </a:r>
            <a:r>
              <a:rPr lang="de-DE" dirty="0" err="1"/>
              <a:t>and</a:t>
            </a:r>
            <a:r>
              <a:rPr lang="de-DE" dirty="0"/>
              <a:t> I will </a:t>
            </a:r>
            <a:r>
              <a:rPr lang="de-DE" dirty="0" err="1"/>
              <a:t>give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a </a:t>
            </a:r>
            <a:r>
              <a:rPr lang="de-DE" dirty="0" err="1"/>
              <a:t>short</a:t>
            </a:r>
            <a:r>
              <a:rPr lang="de-DE" dirty="0"/>
              <a:t> </a:t>
            </a:r>
            <a:r>
              <a:rPr lang="de-DE" dirty="0" err="1"/>
              <a:t>introduction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who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do.</a:t>
            </a:r>
            <a:endParaRPr dirty="0"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75551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4333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light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234261"/>
            <a:ext cx="6978810" cy="2205258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2439519"/>
            <a:ext cx="4196618" cy="175260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11" name="Afbeelding 10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41"/>
          <a:stretch/>
        </p:blipFill>
        <p:spPr>
          <a:xfrm>
            <a:off x="360001" y="6174000"/>
            <a:ext cx="2106474" cy="50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63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414259"/>
            <a:ext cx="3934625" cy="1565897"/>
          </a:xfrm>
        </p:spPr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1980156"/>
            <a:ext cx="3934624" cy="3810096"/>
          </a:xfrm>
        </p:spPr>
        <p:txBody>
          <a:bodyPr/>
          <a:lstStyle>
            <a:lvl3pPr marL="715962" indent="0">
              <a:buNone/>
              <a:defRPr/>
            </a:lvl3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95043" y="6318628"/>
            <a:ext cx="550734" cy="365125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745252" y="6318628"/>
            <a:ext cx="3449951" cy="365125"/>
          </a:xfrm>
        </p:spPr>
        <p:txBody>
          <a:bodyPr/>
          <a:lstStyle/>
          <a:p>
            <a:r>
              <a:rPr lang="nl-NL"/>
              <a:t>Naam afdeling of A-merk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195204" y="6318399"/>
            <a:ext cx="569977" cy="365125"/>
          </a:xfrm>
        </p:spPr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4595043" y="0"/>
            <a:ext cx="4548957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nl-NL"/>
          </a:p>
        </p:txBody>
      </p:sp>
      <p:pic>
        <p:nvPicPr>
          <p:cNvPr id="9" name="Afbeelding 8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41"/>
          <a:stretch/>
        </p:blipFill>
        <p:spPr>
          <a:xfrm>
            <a:off x="360001" y="6174000"/>
            <a:ext cx="2106474" cy="50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55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Naam afdeling of A-merk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  <a:solidFill>
            <a:schemeClr val="bg2">
              <a:lumMod val="85000"/>
            </a:schemeClr>
          </a:solidFill>
        </p:spPr>
        <p:txBody>
          <a:bodyPr/>
          <a:lstStyle/>
          <a:p>
            <a:endParaRPr lang="nl-NL" dirty="0"/>
          </a:p>
        </p:txBody>
      </p:sp>
      <p:pic>
        <p:nvPicPr>
          <p:cNvPr id="7" name="Afbeelding 6" descr="UM40_RGB_B_dia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02"/>
          <a:stretch/>
        </p:blipFill>
        <p:spPr>
          <a:xfrm>
            <a:off x="360000" y="6173999"/>
            <a:ext cx="2073053" cy="50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255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Naam afdeling of A-merk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ijdelijke aanduiding voor tabel 6"/>
          <p:cNvSpPr>
            <a:spLocks noGrp="1"/>
          </p:cNvSpPr>
          <p:nvPr>
            <p:ph type="tbl" sz="quarter" idx="13"/>
          </p:nvPr>
        </p:nvSpPr>
        <p:spPr>
          <a:xfrm>
            <a:off x="360363" y="1296000"/>
            <a:ext cx="8326437" cy="4309230"/>
          </a:xfrm>
        </p:spPr>
        <p:txBody>
          <a:bodyPr/>
          <a:lstStyle/>
          <a:p>
            <a:endParaRPr lang="nl-NL"/>
          </a:p>
        </p:txBody>
      </p:sp>
      <p:pic>
        <p:nvPicPr>
          <p:cNvPr id="8" name="Afbeelding 7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41"/>
          <a:stretch/>
        </p:blipFill>
        <p:spPr>
          <a:xfrm>
            <a:off x="360001" y="6174000"/>
            <a:ext cx="2106474" cy="50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71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14400"/>
            <a:ext cx="84582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905000"/>
            <a:ext cx="41529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905000"/>
            <a:ext cx="41529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4038600"/>
            <a:ext cx="41529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356973280"/>
      </p:ext>
    </p:extLst>
  </p:cSld>
  <p:clrMapOvr>
    <a:masterClrMapping/>
  </p:clrMapOvr>
  <p:transition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+ illustra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0" y="234261"/>
            <a:ext cx="6975759" cy="2205258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2439519"/>
            <a:ext cx="4196618" cy="175260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11" name="Afbeelding 10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41"/>
          <a:stretch/>
        </p:blipFill>
        <p:spPr>
          <a:xfrm>
            <a:off x="360001" y="6174000"/>
            <a:ext cx="2106474" cy="507083"/>
          </a:xfrm>
          <a:prstGeom prst="rect">
            <a:avLst/>
          </a:prstGeom>
        </p:spPr>
      </p:pic>
      <p:pic>
        <p:nvPicPr>
          <p:cNvPr id="5" name="Afbeelding 4" descr="Future loo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640" y="3596031"/>
            <a:ext cx="3532883" cy="326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24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photo Randwijc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0" y="234261"/>
            <a:ext cx="6975759" cy="1691906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2079685"/>
            <a:ext cx="4196618" cy="175260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4" name="Afbeelding 3" descr="UM40_RGB_B_diap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3"/>
          <a:stretch/>
        </p:blipFill>
        <p:spPr>
          <a:xfrm>
            <a:off x="360000" y="6173999"/>
            <a:ext cx="2099789" cy="50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9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photo inner cit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0" y="234261"/>
            <a:ext cx="6958102" cy="1691906"/>
          </a:xfrm>
        </p:spPr>
        <p:txBody>
          <a:bodyPr>
            <a:no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2079685"/>
            <a:ext cx="4196618" cy="175260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4" name="Afbeelding 3" descr="UM40_RGB_B_diap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3"/>
          <a:stretch/>
        </p:blipFill>
        <p:spPr>
          <a:xfrm>
            <a:off x="360000" y="6173999"/>
            <a:ext cx="2099789" cy="50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806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dark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234261"/>
            <a:ext cx="6954592" cy="2205258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2439519"/>
            <a:ext cx="4196618" cy="175260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9" name="Afbeelding 8" descr="UM40_RGB_B_dia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3"/>
          <a:stretch/>
        </p:blipFill>
        <p:spPr>
          <a:xfrm>
            <a:off x="360000" y="6173999"/>
            <a:ext cx="2099789" cy="50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691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234261"/>
            <a:ext cx="6986342" cy="2205258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2439519"/>
            <a:ext cx="4196618" cy="175260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9" name="Afbeelding 8" descr="UM40_RGB_B_dia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49"/>
          <a:stretch/>
        </p:blipFill>
        <p:spPr>
          <a:xfrm>
            <a:off x="360000" y="6173999"/>
            <a:ext cx="2079737" cy="50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868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Naam afdeling of A-merk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  <p:pic>
        <p:nvPicPr>
          <p:cNvPr id="7" name="Afbeelding 6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41"/>
          <a:stretch/>
        </p:blipFill>
        <p:spPr>
          <a:xfrm>
            <a:off x="360001" y="6174000"/>
            <a:ext cx="2106474" cy="50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72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 dark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/>
              <a:t>Naam afdeling of A-merk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9" name="Afbeelding 8" descr="UM40_RGB_B_dia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97"/>
          <a:stretch/>
        </p:blipFill>
        <p:spPr>
          <a:xfrm>
            <a:off x="360000" y="6173999"/>
            <a:ext cx="2086421" cy="50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97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 light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Naam afdeling of A-merk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8" name="Afbeelding 7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54"/>
          <a:stretch/>
        </p:blipFill>
        <p:spPr>
          <a:xfrm>
            <a:off x="360001" y="6174000"/>
            <a:ext cx="2066368" cy="50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89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59999" y="414260"/>
            <a:ext cx="8326799" cy="756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59999" y="1296000"/>
            <a:ext cx="8326799" cy="36270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234467" y="6318628"/>
            <a:ext cx="914465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j-lt"/>
                <a:cs typeface="Verdana"/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217546" y="6318628"/>
            <a:ext cx="3977658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n-lt"/>
                <a:cs typeface="Verdana"/>
              </a:defRPr>
            </a:lvl1pPr>
          </a:lstStyle>
          <a:p>
            <a:r>
              <a:rPr lang="nl-NL"/>
              <a:t>Naam afdeling of A-merk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316141" y="6318399"/>
            <a:ext cx="370657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n-lt"/>
                <a:cs typeface="Verdana"/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2581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4" r:id="rId3"/>
    <p:sldLayoutId id="2147483667" r:id="rId4"/>
    <p:sldLayoutId id="2147483660" r:id="rId5"/>
    <p:sldLayoutId id="2147483661" r:id="rId6"/>
    <p:sldLayoutId id="2147483650" r:id="rId7"/>
    <p:sldLayoutId id="2147483655" r:id="rId8"/>
    <p:sldLayoutId id="2147483656" r:id="rId9"/>
    <p:sldLayoutId id="2147483663" r:id="rId10"/>
    <p:sldLayoutId id="2147483659" r:id="rId11"/>
    <p:sldLayoutId id="2147483654" r:id="rId12"/>
    <p:sldLayoutId id="2147483668" r:id="rId13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ts val="0"/>
        </a:spcBef>
        <a:buFont typeface="Arial"/>
        <a:buChar char="•"/>
        <a:defRPr sz="3600" kern="1200">
          <a:solidFill>
            <a:schemeClr val="tx1"/>
          </a:solidFill>
          <a:latin typeface="+mj-lt"/>
          <a:ea typeface="+mn-ea"/>
          <a:cs typeface="Verdana"/>
        </a:defRPr>
      </a:lvl1pPr>
      <a:lvl2pPr marL="717550" indent="-358775" algn="l" defTabSz="457200" rtl="0" eaLnBrk="1" latinLnBrk="0" hangingPunct="1">
        <a:spcBef>
          <a:spcPts val="0"/>
        </a:spcBef>
        <a:buFont typeface="Lucida Grande"/>
        <a:buChar char="-"/>
        <a:defRPr sz="3200" kern="1200">
          <a:solidFill>
            <a:schemeClr val="tx1"/>
          </a:solidFill>
          <a:latin typeface="+mj-lt"/>
          <a:ea typeface="+mn-ea"/>
          <a:cs typeface="Verdana"/>
        </a:defRPr>
      </a:lvl2pPr>
      <a:lvl3pPr marL="1073150" indent="-357188" algn="l" defTabSz="457200" rtl="0" eaLnBrk="1" latinLnBrk="0" hangingPunct="1">
        <a:spcBef>
          <a:spcPts val="0"/>
        </a:spcBef>
        <a:buFont typeface="Lucida Grande"/>
        <a:buChar char="-"/>
        <a:defRPr sz="2800" kern="1200">
          <a:solidFill>
            <a:schemeClr val="tx1"/>
          </a:solidFill>
          <a:latin typeface="+mj-lt"/>
          <a:ea typeface="+mn-ea"/>
          <a:cs typeface="Verdana"/>
        </a:defRPr>
      </a:lvl3pPr>
      <a:lvl4pPr marL="1430338" indent="-355600" algn="l" defTabSz="457200" rtl="0" eaLnBrk="1" latinLnBrk="0" hangingPunct="1">
        <a:spcBef>
          <a:spcPts val="0"/>
        </a:spcBef>
        <a:buFont typeface="Lucida Grande"/>
        <a:buChar char="-"/>
        <a:defRPr sz="2400" kern="1200">
          <a:solidFill>
            <a:schemeClr val="tx1"/>
          </a:solidFill>
          <a:latin typeface="+mj-lt"/>
          <a:ea typeface="+mn-ea"/>
          <a:cs typeface="Verdana"/>
        </a:defRPr>
      </a:lvl4pPr>
      <a:lvl5pPr marL="1793875" indent="-360363" algn="l" defTabSz="457200" rtl="0" eaLnBrk="1" latinLnBrk="0" hangingPunct="1">
        <a:spcBef>
          <a:spcPts val="0"/>
        </a:spcBef>
        <a:buFont typeface="Lucida Grande"/>
        <a:buChar char="-"/>
        <a:defRPr sz="2400" kern="1200">
          <a:solidFill>
            <a:schemeClr val="tx1"/>
          </a:solidFill>
          <a:latin typeface="+mj-lt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honoursfhml@maastrichtuniversity.nl" TargetMode="External"/><Relationship Id="rId2" Type="http://schemas.openxmlformats.org/officeDocument/2006/relationships/hyperlink" Target="mailto:askfhml@maastrichtuniversity.n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hyperlink" Target="https://www.canva.com/design/DAGF1q5o_qE/eQJdOZWQiE_SV7snrReIgw/view?utm_content=DAGF1q5o_qE&amp;utm_campaign=designshare&amp;utm_medium=link&amp;utm_source=editor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youtube.com/watch?v=GpH5SUo4d0U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0" y="234261"/>
            <a:ext cx="8175702" cy="1691906"/>
          </a:xfrm>
        </p:spPr>
        <p:txBody>
          <a:bodyPr/>
          <a:lstStyle/>
          <a:p>
            <a:r>
              <a:rPr lang="nl-NL" dirty="0" err="1"/>
              <a:t>Introduction</a:t>
            </a:r>
            <a:r>
              <a:rPr lang="nl-NL" dirty="0"/>
              <a:t> </a:t>
            </a:r>
            <a:br>
              <a:rPr lang="nl-NL" dirty="0"/>
            </a:br>
            <a:r>
              <a:rPr lang="nl-NL" dirty="0"/>
              <a:t>Honours Programme FHML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0" y="2079685"/>
            <a:ext cx="5182549" cy="1752600"/>
          </a:xfrm>
        </p:spPr>
        <p:txBody>
          <a:bodyPr/>
          <a:lstStyle/>
          <a:p>
            <a:r>
              <a:rPr lang="nl-NL" dirty="0"/>
              <a:t>Theo de Kok &amp; Juanita Vernooy - </a:t>
            </a:r>
            <a:r>
              <a:rPr lang="nl-NL" dirty="0" err="1"/>
              <a:t>Coordinators</a:t>
            </a:r>
            <a:endParaRPr lang="nl-NL" dirty="0"/>
          </a:p>
          <a:p>
            <a:r>
              <a:rPr lang="nl-NL" dirty="0"/>
              <a:t>May 21, 2024</a:t>
            </a:r>
          </a:p>
          <a:p>
            <a:r>
              <a:rPr lang="nl-NL" dirty="0"/>
              <a:t>Maastrichtzaal 18:30 – 20:30</a:t>
            </a:r>
          </a:p>
        </p:txBody>
      </p:sp>
    </p:spTree>
    <p:extLst>
      <p:ext uri="{BB962C8B-B14F-4D97-AF65-F5344CB8AC3E}">
        <p14:creationId xmlns:p14="http://schemas.microsoft.com/office/powerpoint/2010/main" val="550971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3200" dirty="0" err="1"/>
              <a:t>Competencies</a:t>
            </a:r>
            <a:r>
              <a:rPr lang="nl-NL" sz="3200" dirty="0"/>
              <a:t> </a:t>
            </a:r>
            <a:r>
              <a:rPr lang="nl-NL" sz="3200" dirty="0" err="1"/>
              <a:t>within</a:t>
            </a:r>
            <a:r>
              <a:rPr lang="nl-NL" sz="3200" dirty="0"/>
              <a:t> </a:t>
            </a:r>
            <a:r>
              <a:rPr lang="nl-NL" sz="3200" dirty="0" err="1"/>
              <a:t>the</a:t>
            </a:r>
            <a:r>
              <a:rPr lang="nl-NL" sz="3200" dirty="0"/>
              <a:t> Honours Programme</a:t>
            </a:r>
            <a:br>
              <a:rPr lang="nl-NL" sz="3200" dirty="0"/>
            </a:br>
            <a:endParaRPr lang="nl-NL" sz="32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u="sng" kern="0" dirty="0">
                <a:latin typeface="+mn-lt"/>
              </a:rPr>
              <a:t>Competence map with 3 main categories:</a:t>
            </a:r>
          </a:p>
          <a:p>
            <a:endParaRPr lang="en-US" sz="2400" kern="0" dirty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kern="0" dirty="0">
                <a:latin typeface="+mn-lt"/>
              </a:rPr>
              <a:t>Project-based and result-oriented collaboration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kern="0" dirty="0">
                <a:latin typeface="+mn-lt"/>
              </a:rPr>
              <a:t>Research and analytical competencies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kern="0" dirty="0">
                <a:latin typeface="+mn-lt"/>
              </a:rPr>
              <a:t>Communicative competencies</a:t>
            </a:r>
          </a:p>
          <a:p>
            <a:pPr>
              <a:buFontTx/>
              <a:buChar char="-"/>
            </a:pPr>
            <a:endParaRPr lang="en-US" sz="2400" kern="0" dirty="0">
              <a:latin typeface="+mn-lt"/>
            </a:endParaRPr>
          </a:p>
          <a:p>
            <a:pPr marL="0" indent="0">
              <a:buNone/>
            </a:pPr>
            <a:r>
              <a:rPr lang="en-US" sz="2400" kern="0" dirty="0">
                <a:latin typeface="+mn-lt"/>
              </a:rPr>
              <a:t>Each category has 3-4 subcategories with specific criteria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516" y="4069857"/>
            <a:ext cx="2320473" cy="16529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4069857"/>
            <a:ext cx="2463530" cy="165294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164C7C8-E27E-4D0A-8502-DBA3C94553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" t="1618" r="7908" b="4745"/>
          <a:stretch/>
        </p:blipFill>
        <p:spPr>
          <a:xfrm>
            <a:off x="6660232" y="5949280"/>
            <a:ext cx="1942031" cy="720080"/>
          </a:xfrm>
          <a:prstGeom prst="rect">
            <a:avLst/>
          </a:prstGeom>
        </p:spPr>
      </p:pic>
      <p:pic>
        <p:nvPicPr>
          <p:cNvPr id="8" name="Picture 2" descr="The Evolution of Commuication (Week 2) - Words and Images: Reading and  Writing in the 21st Century">
            <a:extLst>
              <a:ext uri="{FF2B5EF4-FFF2-40B4-BE49-F238E27FC236}">
                <a16:creationId xmlns:a16="http://schemas.microsoft.com/office/drawing/2014/main" id="{9F485CC5-838C-954E-869D-EAD112937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774" y="4069857"/>
            <a:ext cx="2531489" cy="166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97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3200"/>
              <a:t>Example category 1: Collaboration</a:t>
            </a:r>
            <a:br>
              <a:rPr lang="nl-NL" sz="3200"/>
            </a:br>
            <a:endParaRPr lang="nl-NL" sz="320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 kern="0" dirty="0">
                <a:latin typeface="+mn-lt"/>
              </a:rPr>
              <a:t>1.1	 Cooperating</a:t>
            </a:r>
          </a:p>
          <a:p>
            <a:endParaRPr lang="en-US" sz="2000" kern="0" dirty="0">
              <a:latin typeface="+mn-lt"/>
            </a:endParaRPr>
          </a:p>
          <a:p>
            <a:pPr marL="0" indent="0">
              <a:buNone/>
            </a:pPr>
            <a:r>
              <a:rPr lang="en-US" sz="2000" i="1" u="sng" kern="0" dirty="0">
                <a:latin typeface="+mn-lt"/>
              </a:rPr>
              <a:t>Definition</a:t>
            </a:r>
            <a:r>
              <a:rPr lang="en-US" sz="2000" u="sng" kern="0" dirty="0">
                <a:latin typeface="+mn-lt"/>
              </a:rPr>
              <a:t>: </a:t>
            </a:r>
          </a:p>
          <a:p>
            <a:pPr marL="0" indent="0">
              <a:buNone/>
            </a:pPr>
            <a:r>
              <a:rPr lang="en-US" sz="2000" kern="0" dirty="0">
                <a:latin typeface="+mn-lt"/>
              </a:rPr>
              <a:t>Contributing with other persons or groups to a joint result, </a:t>
            </a:r>
          </a:p>
          <a:p>
            <a:pPr marL="0" indent="0">
              <a:buNone/>
            </a:pPr>
            <a:r>
              <a:rPr lang="en-US" sz="2000" kern="0" dirty="0">
                <a:latin typeface="+mn-lt"/>
              </a:rPr>
              <a:t>even when there is no direct personal interest in </a:t>
            </a:r>
            <a:r>
              <a:rPr lang="en-US" sz="2000" kern="0">
                <a:latin typeface="+mn-lt"/>
              </a:rPr>
              <a:t>doing so.</a:t>
            </a:r>
            <a:endParaRPr lang="en-US" sz="2000" kern="0" dirty="0">
              <a:latin typeface="+mn-lt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1A49DAF-D99F-4E4D-A122-02B8642E29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" t="1618" r="7908" b="4745"/>
          <a:stretch/>
        </p:blipFill>
        <p:spPr>
          <a:xfrm>
            <a:off x="6660232" y="5949280"/>
            <a:ext cx="1942031" cy="720080"/>
          </a:xfrm>
          <a:prstGeom prst="rect">
            <a:avLst/>
          </a:prstGeom>
        </p:spPr>
      </p:pic>
      <p:pic>
        <p:nvPicPr>
          <p:cNvPr id="5" name="Picture 2" descr="Virtual Collaboration cartoon | Marketoonist | Tom Fishburne">
            <a:extLst>
              <a:ext uri="{FF2B5EF4-FFF2-40B4-BE49-F238E27FC236}">
                <a16:creationId xmlns:a16="http://schemas.microsoft.com/office/drawing/2014/main" id="{F11A0986-A1CE-8140-9862-46E630739C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7"/>
          <a:stretch/>
        </p:blipFill>
        <p:spPr bwMode="auto">
          <a:xfrm>
            <a:off x="1804103" y="2923784"/>
            <a:ext cx="4710887" cy="320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543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3200"/>
              <a:t>Example category 1: Collaboration</a:t>
            </a:r>
            <a:br>
              <a:rPr lang="nl-NL" sz="3200"/>
            </a:br>
            <a:endParaRPr lang="nl-NL" sz="320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 kern="0" dirty="0">
                <a:latin typeface="+mn-lt"/>
              </a:rPr>
              <a:t>1.1	 Cooperating</a:t>
            </a:r>
          </a:p>
          <a:p>
            <a:endParaRPr lang="en-US" sz="2000" kern="0" dirty="0">
              <a:latin typeface="+mn-lt"/>
            </a:endParaRPr>
          </a:p>
          <a:p>
            <a:pPr marL="0" indent="0">
              <a:buNone/>
            </a:pPr>
            <a:r>
              <a:rPr lang="en-US" sz="2000" i="1" u="sng" kern="0" dirty="0">
                <a:latin typeface="+mn-lt"/>
              </a:rPr>
              <a:t>Definition</a:t>
            </a:r>
            <a:r>
              <a:rPr lang="en-US" sz="2000" u="sng" kern="0" dirty="0">
                <a:latin typeface="+mn-lt"/>
              </a:rPr>
              <a:t>: </a:t>
            </a:r>
          </a:p>
          <a:p>
            <a:pPr marL="0" indent="0">
              <a:buNone/>
            </a:pPr>
            <a:r>
              <a:rPr lang="en-US" sz="2000" kern="0" dirty="0">
                <a:latin typeface="+mn-lt"/>
              </a:rPr>
              <a:t>Contributing with other persons or groups to a joint result, </a:t>
            </a:r>
          </a:p>
          <a:p>
            <a:pPr marL="0" indent="0">
              <a:buNone/>
            </a:pPr>
            <a:r>
              <a:rPr lang="en-US" sz="2000" kern="0" dirty="0">
                <a:latin typeface="+mn-lt"/>
              </a:rPr>
              <a:t>even when there is no direct personal interest in </a:t>
            </a:r>
            <a:r>
              <a:rPr lang="en-US" sz="2000" kern="0">
                <a:latin typeface="+mn-lt"/>
              </a:rPr>
              <a:t>doing so.</a:t>
            </a:r>
            <a:endParaRPr lang="en-US" sz="2000" kern="0" dirty="0">
              <a:latin typeface="+mn-lt"/>
            </a:endParaRPr>
          </a:p>
          <a:p>
            <a:endParaRPr lang="en-US" sz="2000" kern="0" dirty="0">
              <a:latin typeface="+mn-lt"/>
            </a:endParaRPr>
          </a:p>
          <a:p>
            <a:pPr marL="0" indent="0">
              <a:buNone/>
            </a:pPr>
            <a:r>
              <a:rPr lang="en-US" sz="2000" i="1" u="sng" kern="0" dirty="0">
                <a:latin typeface="+mn-lt"/>
              </a:rPr>
              <a:t>Evaluation criteria</a:t>
            </a:r>
            <a:r>
              <a:rPr lang="en-US" sz="2000" u="sng" kern="0" dirty="0">
                <a:latin typeface="+mn-lt"/>
              </a:rPr>
              <a:t>:</a:t>
            </a:r>
          </a:p>
          <a:p>
            <a:pPr marL="0" indent="0">
              <a:buNone/>
            </a:pPr>
            <a:r>
              <a:rPr lang="en-US" sz="2000" kern="0" dirty="0">
                <a:latin typeface="+mn-lt"/>
              </a:rPr>
              <a:t>- 	Shares information and experiences with others</a:t>
            </a:r>
          </a:p>
          <a:p>
            <a:pPr marL="0" indent="0">
              <a:buNone/>
            </a:pPr>
            <a:r>
              <a:rPr lang="en-US" sz="2000" kern="0" dirty="0">
                <a:latin typeface="+mn-lt"/>
              </a:rPr>
              <a:t>- 	Offers colleagues help when they need it</a:t>
            </a:r>
          </a:p>
          <a:p>
            <a:pPr marL="446088" indent="-446088">
              <a:buNone/>
            </a:pPr>
            <a:r>
              <a:rPr lang="en-US" sz="2000" kern="0" dirty="0">
                <a:latin typeface="+mn-lt"/>
              </a:rPr>
              <a:t>- 	Contributes ideas, proposals and other input designed to achieve a group result</a:t>
            </a:r>
          </a:p>
          <a:p>
            <a:pPr marL="0" indent="0">
              <a:buNone/>
            </a:pPr>
            <a:r>
              <a:rPr lang="en-US" sz="2000" kern="0" dirty="0">
                <a:latin typeface="+mn-lt"/>
              </a:rPr>
              <a:t>- 	Responds actively and constructively to the ideas of others</a:t>
            </a:r>
          </a:p>
          <a:p>
            <a:pPr marL="0" indent="0">
              <a:buNone/>
            </a:pPr>
            <a:r>
              <a:rPr lang="en-US" sz="2000" kern="0" dirty="0">
                <a:latin typeface="+mn-lt"/>
              </a:rPr>
              <a:t>- 	Adapts to the group and its goals when a joint result is needed</a:t>
            </a:r>
          </a:p>
          <a:p>
            <a:pPr marL="0" indent="0">
              <a:buNone/>
            </a:pPr>
            <a:r>
              <a:rPr lang="en-US" sz="2000" kern="0" dirty="0">
                <a:latin typeface="+mn-lt"/>
              </a:rPr>
              <a:t>- 	Bridges people’s differences and their different viewpoints</a:t>
            </a:r>
          </a:p>
          <a:p>
            <a:pPr marL="0" indent="0">
              <a:buNone/>
            </a:pPr>
            <a:endParaRPr lang="en-US" sz="2000" kern="0" dirty="0">
              <a:latin typeface="+mn-lt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1A49DAF-D99F-4E4D-A122-02B8642E29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" t="1618" r="7908" b="4745"/>
          <a:stretch/>
        </p:blipFill>
        <p:spPr>
          <a:xfrm>
            <a:off x="6660232" y="5949280"/>
            <a:ext cx="1942031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977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3200"/>
              <a:t>The ‘Learning-Working’ agreement </a:t>
            </a:r>
            <a:br>
              <a:rPr lang="nl-NL" sz="3200"/>
            </a:br>
            <a:endParaRPr lang="nl-NL" sz="320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08600" y="1296000"/>
            <a:ext cx="8326799" cy="3627080"/>
          </a:xfrm>
        </p:spPr>
        <p:txBody>
          <a:bodyPr/>
          <a:lstStyle/>
          <a:p>
            <a:r>
              <a:rPr lang="en-US" sz="2400" kern="0" dirty="0">
                <a:latin typeface="+mn-lt"/>
              </a:rPr>
              <a:t>Everyone makes a selection of 3-4 competencies to work on </a:t>
            </a:r>
          </a:p>
          <a:p>
            <a:endParaRPr lang="en-US" sz="1000" kern="0" dirty="0">
              <a:latin typeface="+mn-lt"/>
            </a:endParaRPr>
          </a:p>
          <a:p>
            <a:r>
              <a:rPr lang="en-US" sz="2400" kern="0" dirty="0">
                <a:latin typeface="+mn-lt"/>
              </a:rPr>
              <a:t>This will determine how the project work will be evaluated</a:t>
            </a:r>
          </a:p>
          <a:p>
            <a:endParaRPr lang="en-US" sz="1000" kern="0" dirty="0">
              <a:latin typeface="+mn-lt"/>
            </a:endParaRPr>
          </a:p>
          <a:p>
            <a:r>
              <a:rPr lang="en-US" sz="2400" kern="0" dirty="0">
                <a:latin typeface="+mn-lt"/>
              </a:rPr>
              <a:t>Feedback on the competencies at given time points </a:t>
            </a:r>
          </a:p>
          <a:p>
            <a:endParaRPr lang="en-US" sz="1000" kern="0" dirty="0">
              <a:latin typeface="+mn-lt"/>
            </a:endParaRPr>
          </a:p>
          <a:p>
            <a:r>
              <a:rPr lang="en-US" sz="2400" kern="0" dirty="0">
                <a:latin typeface="+mn-lt"/>
              </a:rPr>
              <a:t>Feedback from the coach as well as project group members</a:t>
            </a:r>
          </a:p>
          <a:p>
            <a:pPr marL="0" indent="0">
              <a:buNone/>
            </a:pPr>
            <a:endParaRPr lang="en-US" sz="2400" kern="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00" y="4180193"/>
            <a:ext cx="2944078" cy="203141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64BE40E-427A-42CD-A5E8-D4D05EEA7F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" t="1618" r="7908" b="4745"/>
          <a:stretch/>
        </p:blipFill>
        <p:spPr>
          <a:xfrm>
            <a:off x="6660232" y="5949280"/>
            <a:ext cx="1942031" cy="72008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147256F-1C17-4F91-A85B-C8E6C566D5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9745"/>
          <a:stretch/>
        </p:blipFill>
        <p:spPr>
          <a:xfrm>
            <a:off x="1641423" y="3582874"/>
            <a:ext cx="5248232" cy="52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76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The </a:t>
            </a:r>
            <a:r>
              <a:rPr lang="en-US" sz="3200" dirty="0" err="1"/>
              <a:t>Honours</a:t>
            </a:r>
            <a:r>
              <a:rPr lang="en-US" sz="3200" dirty="0"/>
              <a:t> projects (9 EC - 252 hours)</a:t>
            </a:r>
            <a:br>
              <a:rPr lang="en-US" sz="3200" dirty="0"/>
            </a:br>
            <a:endParaRPr lang="nl-NL" sz="32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400" dirty="0"/>
              <a:t>Research project with 6-8 other students under the supervision of a FHML staff member</a:t>
            </a:r>
          </a:p>
          <a:p>
            <a:pPr>
              <a:buFont typeface="Arial" pitchFamily="34" charset="0"/>
              <a:buChar char="•"/>
            </a:pPr>
            <a:endParaRPr lang="en-US" sz="2400" dirty="0"/>
          </a:p>
          <a:p>
            <a:pPr>
              <a:buFont typeface="Arial" pitchFamily="34" charset="0"/>
              <a:buChar char="•"/>
            </a:pPr>
            <a:r>
              <a:rPr lang="en-US" sz="2400" dirty="0"/>
              <a:t>A specific topic in health care, life sciences or medicine</a:t>
            </a:r>
          </a:p>
          <a:p>
            <a:pPr>
              <a:buFont typeface="Arial" pitchFamily="34" charset="0"/>
              <a:buChar char="•"/>
            </a:pPr>
            <a:endParaRPr lang="en-US" sz="2400" dirty="0"/>
          </a:p>
          <a:p>
            <a:pPr>
              <a:buFont typeface="Arial" pitchFamily="34" charset="0"/>
              <a:buChar char="•"/>
            </a:pPr>
            <a:r>
              <a:rPr lang="en-US" sz="2400" dirty="0"/>
              <a:t>Mostly connected to a company or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an institution in health care</a:t>
            </a:r>
          </a:p>
          <a:p>
            <a:pPr marL="0" indent="0">
              <a:buNone/>
            </a:pPr>
            <a:endParaRPr lang="en-US" sz="2400" kern="0" dirty="0">
              <a:latin typeface="+mn-lt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EC5312D-CC23-434E-8390-9323965072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" t="1618" r="7908" b="4745"/>
          <a:stretch/>
        </p:blipFill>
        <p:spPr>
          <a:xfrm>
            <a:off x="6660232" y="5949280"/>
            <a:ext cx="1942031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03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9999" y="106547"/>
            <a:ext cx="8326799" cy="756000"/>
          </a:xfrm>
        </p:spPr>
        <p:txBody>
          <a:bodyPr>
            <a:noAutofit/>
          </a:bodyPr>
          <a:lstStyle/>
          <a:p>
            <a:r>
              <a:rPr lang="en-US" sz="3200" dirty="0"/>
              <a:t>Anticipated Projects 2024</a:t>
            </a:r>
            <a:endParaRPr lang="nl-NL" sz="32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9998" y="862547"/>
            <a:ext cx="8326799" cy="4775016"/>
          </a:xfrm>
        </p:spPr>
        <p:txBody>
          <a:bodyPr/>
          <a:lstStyle/>
          <a:p>
            <a:r>
              <a:rPr lang="en-US" sz="1800" kern="0" dirty="0">
                <a:latin typeface="+mn-lt"/>
              </a:rPr>
              <a:t>  Dr. S. Linden (Dept. Health, Ethics and Society)</a:t>
            </a:r>
          </a:p>
          <a:p>
            <a:pPr marL="0" indent="0">
              <a:buNone/>
            </a:pPr>
            <a:r>
              <a:rPr lang="en-US" sz="1800" kern="0" dirty="0">
                <a:solidFill>
                  <a:srgbClr val="00A2DB"/>
                </a:solidFill>
                <a:latin typeface="+mn-lt"/>
              </a:rPr>
              <a:t>	Brain control – patients’ attitudes to (closed-loop) deep brain stimulation</a:t>
            </a:r>
            <a:endParaRPr lang="en-US" sz="1000" kern="0" dirty="0">
              <a:solidFill>
                <a:srgbClr val="00A2DB"/>
              </a:solidFill>
              <a:highlight>
                <a:srgbClr val="FFFF00"/>
              </a:highlight>
              <a:latin typeface="+mn-lt"/>
            </a:endParaRPr>
          </a:p>
          <a:p>
            <a:pPr marL="0" indent="0">
              <a:buNone/>
            </a:pPr>
            <a:endParaRPr lang="en-US" sz="1000" dirty="0">
              <a:solidFill>
                <a:srgbClr val="00A2DB"/>
              </a:solidFill>
              <a:highlight>
                <a:srgbClr val="FFFF00"/>
              </a:highlight>
            </a:endParaRPr>
          </a:p>
          <a:p>
            <a:r>
              <a:rPr lang="nl-NL" sz="1800" dirty="0"/>
              <a:t>  Prof. Dr. T. de Kok (Dept. Toxicogenomics)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A2DB"/>
                </a:solidFill>
              </a:rPr>
              <a:t>	Oncological Research Landscape South Limburg – ONCOS</a:t>
            </a:r>
          </a:p>
          <a:p>
            <a:pPr marL="0" indent="0">
              <a:buNone/>
            </a:pPr>
            <a:endParaRPr lang="en-US" sz="1800" kern="0" dirty="0">
              <a:latin typeface="+mn-lt"/>
            </a:endParaRPr>
          </a:p>
          <a:p>
            <a:r>
              <a:rPr lang="en-US" sz="1800" kern="0" dirty="0">
                <a:latin typeface="+mn-lt"/>
              </a:rPr>
              <a:t>  Dr. A. Wind (Dept. Precision medicine)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A2DB"/>
                </a:solidFill>
              </a:rPr>
              <a:t>	Developing a </a:t>
            </a:r>
            <a:r>
              <a:rPr lang="en-US" sz="1800" dirty="0" err="1">
                <a:solidFill>
                  <a:srgbClr val="00A2DB"/>
                </a:solidFill>
              </a:rPr>
              <a:t>transdisciplinarity</a:t>
            </a:r>
            <a:r>
              <a:rPr lang="en-US" sz="1800" dirty="0">
                <a:solidFill>
                  <a:srgbClr val="00A2DB"/>
                </a:solidFill>
              </a:rPr>
              <a:t> governance framework for (one) health</a:t>
            </a:r>
          </a:p>
          <a:p>
            <a:pPr marL="0" indent="0">
              <a:buNone/>
            </a:pPr>
            <a:endParaRPr lang="en-US" sz="1000" dirty="0">
              <a:solidFill>
                <a:srgbClr val="00A2DB"/>
              </a:solidFill>
            </a:endParaRPr>
          </a:p>
          <a:p>
            <a:r>
              <a:rPr lang="nl-NL" sz="1800" dirty="0"/>
              <a:t>  Dr. C. Mota (</a:t>
            </a:r>
            <a:r>
              <a:rPr lang="en-US" sz="1800" dirty="0"/>
              <a:t>Dept. Complex Tissue Regeneration at MERLN)</a:t>
            </a:r>
            <a:endParaRPr lang="nl-NL" sz="1800" dirty="0"/>
          </a:p>
          <a:p>
            <a:pPr marL="0" indent="0">
              <a:buNone/>
            </a:pPr>
            <a:r>
              <a:rPr lang="en-US" sz="1800" kern="0" dirty="0">
                <a:solidFill>
                  <a:srgbClr val="00B0F0"/>
                </a:solidFill>
                <a:latin typeface="+mn-lt"/>
              </a:rPr>
              <a:t>	Developing a Kidney app</a:t>
            </a:r>
          </a:p>
          <a:p>
            <a:pPr marL="0" indent="0">
              <a:buNone/>
            </a:pPr>
            <a:endParaRPr lang="en-US" sz="1000" kern="0" dirty="0">
              <a:latin typeface="+mn-lt"/>
            </a:endParaRPr>
          </a:p>
          <a:p>
            <a:r>
              <a:rPr lang="en-US" sz="1800" kern="0" dirty="0">
                <a:latin typeface="+mn-lt"/>
              </a:rPr>
              <a:t>  Dr. M. </a:t>
            </a:r>
            <a:r>
              <a:rPr lang="en-US" sz="1800" kern="0" dirty="0" err="1">
                <a:latin typeface="+mn-lt"/>
              </a:rPr>
              <a:t>Knibbe</a:t>
            </a:r>
            <a:r>
              <a:rPr lang="en-US" sz="1800" kern="0" dirty="0">
                <a:latin typeface="+mn-lt"/>
              </a:rPr>
              <a:t> </a:t>
            </a:r>
            <a:r>
              <a:rPr lang="en-US" sz="1800" kern="0" dirty="0"/>
              <a:t>(Dept. Health, Ethics and Society)</a:t>
            </a:r>
            <a:endParaRPr lang="en-US" sz="1800" kern="0" dirty="0">
              <a:latin typeface="+mn-lt"/>
            </a:endParaRPr>
          </a:p>
          <a:p>
            <a:pPr marL="0" indent="0">
              <a:buNone/>
            </a:pPr>
            <a:r>
              <a:rPr lang="en-US" sz="1800" kern="0" dirty="0">
                <a:solidFill>
                  <a:srgbClr val="00B0F0"/>
                </a:solidFill>
                <a:latin typeface="+mn-lt"/>
              </a:rPr>
              <a:t>	Designing healthy cities</a:t>
            </a:r>
          </a:p>
          <a:p>
            <a:pPr marL="0" indent="0">
              <a:buNone/>
            </a:pPr>
            <a:endParaRPr lang="en-US" sz="1000" kern="0" dirty="0">
              <a:solidFill>
                <a:srgbClr val="00B0F0"/>
              </a:solidFill>
              <a:latin typeface="+mn-lt"/>
            </a:endParaRPr>
          </a:p>
          <a:p>
            <a:r>
              <a:rPr lang="en-US" sz="1800" kern="0" dirty="0">
                <a:latin typeface="+mn-lt"/>
              </a:rPr>
              <a:t> 	Prof. dr. B. Smeets (Dept. </a:t>
            </a:r>
            <a:r>
              <a:rPr lang="en-US" sz="1800" kern="0" dirty="0" err="1">
                <a:latin typeface="+mn-lt"/>
              </a:rPr>
              <a:t>Toxicogenomics</a:t>
            </a:r>
            <a:r>
              <a:rPr lang="en-US" sz="1800" kern="0" dirty="0">
                <a:latin typeface="+mn-lt"/>
              </a:rPr>
              <a:t>)</a:t>
            </a:r>
          </a:p>
          <a:p>
            <a:pPr marL="0" indent="0">
              <a:buNone/>
            </a:pPr>
            <a:r>
              <a:rPr lang="en-US" sz="1800" kern="0" dirty="0">
                <a:solidFill>
                  <a:srgbClr val="00B0F0"/>
                </a:solidFill>
              </a:rPr>
              <a:t>	Muscle regeneration (*)</a:t>
            </a:r>
          </a:p>
          <a:p>
            <a:pPr marL="0" indent="0">
              <a:buNone/>
            </a:pPr>
            <a:endParaRPr lang="en-US" sz="1000" kern="0" dirty="0">
              <a:latin typeface="+mn-lt"/>
            </a:endParaRPr>
          </a:p>
          <a:p>
            <a:r>
              <a:rPr lang="en-US" sz="1800" kern="0" dirty="0"/>
              <a:t>	Dr. </a:t>
            </a:r>
            <a:r>
              <a:rPr lang="en-US" sz="1800" kern="0" dirty="0" err="1"/>
              <a:t>Masoud</a:t>
            </a:r>
            <a:r>
              <a:rPr lang="en-US" sz="1800" kern="0" dirty="0"/>
              <a:t> </a:t>
            </a:r>
            <a:r>
              <a:rPr lang="en-US" sz="1800" kern="0" dirty="0" err="1"/>
              <a:t>Zamani</a:t>
            </a:r>
            <a:r>
              <a:rPr lang="en-US" sz="1800" kern="0" dirty="0"/>
              <a:t> </a:t>
            </a:r>
            <a:r>
              <a:rPr lang="en-US" sz="1800" kern="0" dirty="0" err="1"/>
              <a:t>Esteki</a:t>
            </a:r>
            <a:r>
              <a:rPr lang="en-US" sz="1800" kern="0" dirty="0"/>
              <a:t> (Dept. Clinical Genetics)</a:t>
            </a:r>
          </a:p>
          <a:p>
            <a:pPr marL="0" indent="0">
              <a:buNone/>
            </a:pPr>
            <a:r>
              <a:rPr lang="en-US" sz="1800" kern="0" dirty="0">
                <a:solidFill>
                  <a:srgbClr val="00B0F0"/>
                </a:solidFill>
                <a:latin typeface="+mn-lt"/>
              </a:rPr>
              <a:t>	</a:t>
            </a:r>
            <a:r>
              <a:rPr lang="en-US" sz="1800" kern="0" dirty="0" err="1">
                <a:solidFill>
                  <a:srgbClr val="00B0F0"/>
                </a:solidFill>
                <a:latin typeface="+mn-lt"/>
              </a:rPr>
              <a:t>PREhealth</a:t>
            </a:r>
            <a:r>
              <a:rPr lang="en-US" sz="1800" kern="0" dirty="0">
                <a:solidFill>
                  <a:srgbClr val="00B0F0"/>
                </a:solidFill>
                <a:latin typeface="+mn-lt"/>
              </a:rPr>
              <a:t> digital school to enhance reproductive literacy through AI (*)</a:t>
            </a:r>
          </a:p>
          <a:p>
            <a:pPr marL="0" indent="0">
              <a:buNone/>
            </a:pPr>
            <a:endParaRPr lang="en-US" sz="1800" kern="0" dirty="0">
              <a:solidFill>
                <a:srgbClr val="00B0F0"/>
              </a:solidFill>
              <a:latin typeface="+mn-lt"/>
            </a:endParaRPr>
          </a:p>
          <a:p>
            <a:pPr marL="0" indent="0">
              <a:buNone/>
            </a:pPr>
            <a:r>
              <a:rPr lang="en-US" sz="1800" kern="0" dirty="0">
                <a:solidFill>
                  <a:srgbClr val="00B0F0"/>
                </a:solidFill>
                <a:latin typeface="+mn-lt"/>
              </a:rPr>
              <a:t>						</a:t>
            </a:r>
            <a:endParaRPr lang="en-US" sz="2000" kern="0" dirty="0">
              <a:latin typeface="+mn-lt"/>
            </a:endParaRPr>
          </a:p>
          <a:p>
            <a:pPr marL="0" indent="0">
              <a:buNone/>
            </a:pPr>
            <a:endParaRPr lang="en-US" sz="2000" kern="0" dirty="0">
              <a:latin typeface="+mn-lt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25875C7-7885-41D4-8D73-94984D49DC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" t="1618" r="7908" b="4745"/>
          <a:stretch/>
        </p:blipFill>
        <p:spPr>
          <a:xfrm>
            <a:off x="6660232" y="5949280"/>
            <a:ext cx="1942031" cy="720080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182DA0D6-C9E4-1696-012E-3ACEC5B4188F}"/>
              </a:ext>
            </a:extLst>
          </p:cNvPr>
          <p:cNvSpPr/>
          <p:nvPr/>
        </p:nvSpPr>
        <p:spPr bwMode="auto">
          <a:xfrm>
            <a:off x="166795" y="652148"/>
            <a:ext cx="8598952" cy="1656938"/>
          </a:xfrm>
          <a:prstGeom prst="rect">
            <a:avLst/>
          </a:prstGeom>
          <a:noFill/>
          <a:ln>
            <a:solidFill>
              <a:srgbClr val="FF66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normalizeH="0" baseline="0">
              <a:ln>
                <a:noFill/>
              </a:ln>
              <a:solidFill>
                <a:srgbClr val="001C3D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39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9999" y="414259"/>
            <a:ext cx="8326799" cy="911201"/>
          </a:xfrm>
        </p:spPr>
        <p:txBody>
          <a:bodyPr>
            <a:noAutofit/>
          </a:bodyPr>
          <a:lstStyle/>
          <a:p>
            <a:r>
              <a:rPr lang="nl-NL" sz="3200" dirty="0"/>
              <a:t>Project 1. </a:t>
            </a:r>
            <a:r>
              <a:rPr lang="en-US" sz="3200" kern="0" dirty="0">
                <a:solidFill>
                  <a:srgbClr val="00A2DB"/>
                </a:solidFill>
                <a:latin typeface="+mn-lt"/>
              </a:rPr>
              <a:t>Brain control:</a:t>
            </a:r>
            <a:br>
              <a:rPr lang="en-US" sz="3200" kern="0" dirty="0">
                <a:solidFill>
                  <a:srgbClr val="00A2DB"/>
                </a:solidFill>
                <a:latin typeface="+mn-lt"/>
              </a:rPr>
            </a:br>
            <a:r>
              <a:rPr lang="en-US" sz="2400" kern="0" dirty="0">
                <a:solidFill>
                  <a:srgbClr val="00A2DB"/>
                </a:solidFill>
                <a:latin typeface="+mn-lt"/>
              </a:rPr>
              <a:t>Patients’ attitudes to (closed-loop) deep brain stimulation</a:t>
            </a:r>
            <a:r>
              <a:rPr lang="nl-NL" sz="3200" dirty="0"/>
              <a:t/>
            </a:r>
            <a:br>
              <a:rPr lang="nl-NL" sz="3200" dirty="0"/>
            </a:br>
            <a:endParaRPr lang="nl-NL" sz="32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5440" y="1455391"/>
            <a:ext cx="8726556" cy="3627080"/>
          </a:xfrm>
        </p:spPr>
        <p:txBody>
          <a:bodyPr/>
          <a:lstStyle/>
          <a:p>
            <a:pPr marL="268288" indent="0">
              <a:buNone/>
            </a:pPr>
            <a:r>
              <a:rPr lang="en-US" sz="2000" i="1" dirty="0"/>
              <a:t>Project coach: </a:t>
            </a:r>
            <a:r>
              <a:rPr lang="en-US" sz="2000" dirty="0"/>
              <a:t>Dr. S. Linden (Dept. Health, Ethics and Society)</a:t>
            </a:r>
          </a:p>
          <a:p>
            <a:pPr marL="268288" indent="0">
              <a:buNone/>
            </a:pPr>
            <a:r>
              <a:rPr lang="en-US" sz="2000" i="1" dirty="0"/>
              <a:t>Commissioner</a:t>
            </a:r>
            <a:r>
              <a:rPr lang="en-US" sz="2000" dirty="0"/>
              <a:t>: The Brain and Nerve Centre of the MUMC</a:t>
            </a:r>
            <a:endParaRPr lang="fr-FR" sz="2000" dirty="0"/>
          </a:p>
          <a:p>
            <a:pPr marL="268288" indent="0">
              <a:buNone/>
            </a:pPr>
            <a:endParaRPr lang="fr-FR" sz="2000" dirty="0"/>
          </a:p>
          <a:p>
            <a:pPr marL="268288" indent="0">
              <a:buNone/>
            </a:pPr>
            <a:r>
              <a:rPr lang="en-US" sz="2000" i="1" dirty="0"/>
              <a:t>Research question</a:t>
            </a:r>
            <a:r>
              <a:rPr lang="en-US" sz="2000" dirty="0"/>
              <a:t>:  What are the experiences of patients about living with an implanted brain stimulation device that adjusts itself.</a:t>
            </a:r>
          </a:p>
          <a:p>
            <a:pPr marL="268288" indent="0">
              <a:buNone/>
            </a:pPr>
            <a:endParaRPr lang="en-US" sz="2000" dirty="0"/>
          </a:p>
          <a:p>
            <a:pPr marL="1701800" indent="-1431925">
              <a:buNone/>
              <a:tabLst>
                <a:tab pos="1882775" algn="l"/>
              </a:tabLst>
            </a:pPr>
            <a:r>
              <a:rPr lang="en-US" sz="2000" i="1" dirty="0"/>
              <a:t>Rationale</a:t>
            </a:r>
            <a:r>
              <a:rPr lang="en-US" sz="2000" dirty="0"/>
              <a:t>: </a:t>
            </a:r>
          </a:p>
          <a:p>
            <a:pPr marL="555625" indent="-285750">
              <a:tabLst>
                <a:tab pos="1882775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Deep brain stimulation (DBS) is an innovative neuromodulation treatment </a:t>
            </a:r>
          </a:p>
          <a:p>
            <a:pPr marL="555625" indent="-285750">
              <a:tabLst>
                <a:tab pos="1882775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More than 200,000 patients have been treated worldwide</a:t>
            </a:r>
          </a:p>
          <a:p>
            <a:pPr marL="555625" indent="-285750">
              <a:tabLst>
                <a:tab pos="1882775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Very labor intensive </a:t>
            </a:r>
          </a:p>
          <a:p>
            <a:pPr marL="555625" indent="-285750">
              <a:tabLst>
                <a:tab pos="1882775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Closed-loop systems, which automatically adjust stimulation could be more efficient and effective. </a:t>
            </a:r>
          </a:p>
          <a:p>
            <a:pPr marL="555625" indent="-285750">
              <a:tabLst>
                <a:tab pos="1882775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Investigation needed on what it would be like to live with such a self-adjusting neurostimulator.  </a:t>
            </a:r>
          </a:p>
          <a:p>
            <a:pPr marL="0" indent="0">
              <a:buNone/>
            </a:pPr>
            <a:endParaRPr lang="en-US" sz="1800" kern="0" dirty="0">
              <a:latin typeface="+mn-lt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3A45255-D286-4B2E-BB9E-83611869A0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" t="1618" r="7908" b="4745"/>
          <a:stretch/>
        </p:blipFill>
        <p:spPr>
          <a:xfrm>
            <a:off x="6660232" y="5949280"/>
            <a:ext cx="1942031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9132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9999" y="414259"/>
            <a:ext cx="8326799" cy="911201"/>
          </a:xfrm>
        </p:spPr>
        <p:txBody>
          <a:bodyPr>
            <a:noAutofit/>
          </a:bodyPr>
          <a:lstStyle/>
          <a:p>
            <a:r>
              <a:rPr lang="nl-NL" sz="3200" dirty="0"/>
              <a:t>Project 1. </a:t>
            </a:r>
            <a:r>
              <a:rPr lang="en-US" sz="3200" kern="0" dirty="0">
                <a:solidFill>
                  <a:srgbClr val="00A2DB"/>
                </a:solidFill>
                <a:latin typeface="+mn-lt"/>
              </a:rPr>
              <a:t>Brain control:</a:t>
            </a:r>
            <a:br>
              <a:rPr lang="en-US" sz="3200" kern="0" dirty="0">
                <a:solidFill>
                  <a:srgbClr val="00A2DB"/>
                </a:solidFill>
                <a:latin typeface="+mn-lt"/>
              </a:rPr>
            </a:br>
            <a:r>
              <a:rPr lang="en-US" sz="2400" kern="0" dirty="0">
                <a:solidFill>
                  <a:srgbClr val="00A2DB"/>
                </a:solidFill>
                <a:latin typeface="+mn-lt"/>
              </a:rPr>
              <a:t>Patients’ attitudes to (closed-loop) deep brain stimulation</a:t>
            </a:r>
            <a:r>
              <a:rPr lang="nl-NL" sz="3200" dirty="0"/>
              <a:t/>
            </a:r>
            <a:br>
              <a:rPr lang="nl-NL" sz="3200" dirty="0"/>
            </a:br>
            <a:endParaRPr lang="nl-NL" sz="32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5440" y="1455391"/>
            <a:ext cx="8726556" cy="3627080"/>
          </a:xfrm>
        </p:spPr>
        <p:txBody>
          <a:bodyPr/>
          <a:lstStyle/>
          <a:p>
            <a:pPr marL="268288" indent="0">
              <a:buNone/>
            </a:pPr>
            <a:r>
              <a:rPr lang="en-US" sz="2000" i="1" dirty="0"/>
              <a:t>Assignment</a:t>
            </a:r>
          </a:p>
          <a:p>
            <a:pPr marL="268288" indent="0">
              <a:buNone/>
            </a:pPr>
            <a:r>
              <a:rPr lang="en-US" sz="2000" dirty="0"/>
              <a:t>•	To develop a questionnaire for DBS patients about their experiences</a:t>
            </a:r>
          </a:p>
          <a:p>
            <a:pPr marL="268288" indent="0">
              <a:buNone/>
            </a:pPr>
            <a:r>
              <a:rPr lang="en-US" sz="2000" dirty="0"/>
              <a:t>•	Inventory of pro’s and con’s of closed-loop systems </a:t>
            </a:r>
          </a:p>
          <a:p>
            <a:pPr marL="268288" indent="0">
              <a:buNone/>
            </a:pPr>
            <a:r>
              <a:rPr lang="en-US" sz="2000" dirty="0"/>
              <a:t>•	To conduct a survey  of DBS patients from Maastricht </a:t>
            </a:r>
          </a:p>
          <a:p>
            <a:pPr marL="268288" indent="0">
              <a:buNone/>
            </a:pPr>
            <a:r>
              <a:rPr lang="en-US" sz="2000" dirty="0"/>
              <a:t>•	To roll out the survey internationally to compare across countries/ cultural backgrounds</a:t>
            </a:r>
          </a:p>
          <a:p>
            <a:pPr marL="268288" indent="0">
              <a:buNone/>
            </a:pPr>
            <a:endParaRPr lang="en-US" sz="2000" dirty="0"/>
          </a:p>
          <a:p>
            <a:pPr marL="268288" indent="0">
              <a:buNone/>
            </a:pPr>
            <a:r>
              <a:rPr lang="en-US" sz="2000" i="1" dirty="0"/>
              <a:t>Outcome</a:t>
            </a:r>
          </a:p>
          <a:p>
            <a:pPr marL="268288" indent="0">
              <a:buNone/>
            </a:pPr>
            <a:r>
              <a:rPr lang="en-US" sz="2000" i="1" dirty="0"/>
              <a:t>•</a:t>
            </a:r>
            <a:r>
              <a:rPr lang="en-US" sz="2000" dirty="0"/>
              <a:t>	A publication on patient views on closed-loop DBS</a:t>
            </a:r>
          </a:p>
          <a:p>
            <a:pPr marL="268288" indent="0">
              <a:buNone/>
            </a:pPr>
            <a:r>
              <a:rPr lang="en-US" sz="2000" dirty="0"/>
              <a:t>•	Presentation at EURO-DBS conference 2025</a:t>
            </a:r>
          </a:p>
          <a:p>
            <a:pPr marL="268288" indent="0">
              <a:buNone/>
            </a:pPr>
            <a:r>
              <a:rPr lang="en-US" sz="2000" dirty="0"/>
              <a:t>•	A one-day workshop for clinicians, researchers and patients on closed-loop DBS </a:t>
            </a:r>
          </a:p>
          <a:p>
            <a:pPr marL="0" indent="0">
              <a:buNone/>
            </a:pPr>
            <a:endParaRPr lang="en-US" sz="1800" kern="0" dirty="0">
              <a:latin typeface="+mn-lt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3A45255-D286-4B2E-BB9E-83611869A0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" t="1618" r="7908" b="4745"/>
          <a:stretch/>
        </p:blipFill>
        <p:spPr>
          <a:xfrm>
            <a:off x="6660232" y="5949280"/>
            <a:ext cx="1942031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14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5B1608C-F131-440E-A63B-DB1B7CC789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" t="1618" r="7908" b="4745"/>
          <a:stretch/>
        </p:blipFill>
        <p:spPr>
          <a:xfrm>
            <a:off x="6660232" y="5949280"/>
            <a:ext cx="1942031" cy="72008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9F8B9723-B3ED-4695-9421-AB88078B9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414260"/>
            <a:ext cx="8326799" cy="756000"/>
          </a:xfrm>
        </p:spPr>
        <p:txBody>
          <a:bodyPr>
            <a:noAutofit/>
          </a:bodyPr>
          <a:lstStyle/>
          <a:p>
            <a:r>
              <a:rPr lang="nl-NL" sz="3200" dirty="0"/>
              <a:t>Project 2. </a:t>
            </a:r>
            <a:r>
              <a:rPr lang="en-US" sz="3200" dirty="0"/>
              <a:t>ONCOS: </a:t>
            </a:r>
            <a:br>
              <a:rPr lang="en-US" sz="3200" dirty="0"/>
            </a:br>
            <a:r>
              <a:rPr lang="en-US" sz="2400" dirty="0"/>
              <a:t>Oncological Research Landscape South Limburg   </a:t>
            </a:r>
            <a:r>
              <a:rPr lang="nl-NL" sz="2400" dirty="0"/>
              <a:t/>
            </a:r>
            <a:br>
              <a:rPr lang="nl-NL" sz="2400" dirty="0"/>
            </a:br>
            <a:endParaRPr lang="nl-NL" sz="3200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B6A786F4-98B4-0F47-4D7D-6E4C2E73B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40" y="1455391"/>
            <a:ext cx="8726556" cy="3627080"/>
          </a:xfrm>
        </p:spPr>
        <p:txBody>
          <a:bodyPr/>
          <a:lstStyle/>
          <a:p>
            <a:pPr marL="268288" indent="0">
              <a:buNone/>
            </a:pPr>
            <a:r>
              <a:rPr lang="en-US" sz="2000" i="1" dirty="0"/>
              <a:t>Project coach: </a:t>
            </a:r>
            <a:r>
              <a:rPr lang="en-US" sz="2000" dirty="0"/>
              <a:t>Prof. dr. T. de Kok (Dept. </a:t>
            </a:r>
            <a:r>
              <a:rPr lang="en-US" sz="2000" dirty="0" err="1"/>
              <a:t>Toxicogenoimics</a:t>
            </a:r>
            <a:r>
              <a:rPr lang="en-US" sz="2000" dirty="0"/>
              <a:t>)</a:t>
            </a:r>
          </a:p>
          <a:p>
            <a:pPr marL="268288" indent="0">
              <a:buNone/>
            </a:pPr>
            <a:r>
              <a:rPr lang="en-US" sz="2000" i="1" dirty="0"/>
              <a:t>Commissioner</a:t>
            </a:r>
            <a:r>
              <a:rPr lang="en-US" sz="2000" dirty="0"/>
              <a:t>: ONCOS student working group / GROW oncology</a:t>
            </a:r>
            <a:endParaRPr lang="fr-FR" sz="2000" dirty="0"/>
          </a:p>
          <a:p>
            <a:pPr marL="268288" indent="0">
              <a:buNone/>
            </a:pPr>
            <a:endParaRPr lang="fr-FR" sz="2000" dirty="0"/>
          </a:p>
          <a:p>
            <a:pPr marL="268288" indent="0">
              <a:buNone/>
            </a:pPr>
            <a:r>
              <a:rPr lang="en-US" sz="2000" i="1" dirty="0"/>
              <a:t>Research question</a:t>
            </a:r>
            <a:r>
              <a:rPr lang="en-US" sz="2000" dirty="0"/>
              <a:t>: To create a research landscape of oncology research in South-Limburg and present potential possibilities for inter-institutional/intra-institutional collaboration, whereby researchers as well as students can benefit. </a:t>
            </a:r>
          </a:p>
          <a:p>
            <a:pPr marL="268288" indent="0">
              <a:buNone/>
            </a:pPr>
            <a:endParaRPr lang="en-US" sz="2000" dirty="0"/>
          </a:p>
          <a:p>
            <a:pPr marL="1701800" indent="-1431925">
              <a:buNone/>
              <a:tabLst>
                <a:tab pos="1882775" algn="l"/>
              </a:tabLst>
            </a:pPr>
            <a:r>
              <a:rPr lang="en-US" sz="2000" i="1" dirty="0">
                <a:latin typeface="+mn-lt"/>
              </a:rPr>
              <a:t>Rationale</a:t>
            </a:r>
            <a:r>
              <a:rPr lang="en-US" sz="2000" dirty="0">
                <a:latin typeface="+mn-lt"/>
              </a:rPr>
              <a:t>: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Many stakeholders are involved in oncology research, but an overview is lacking.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This is limiting an efficient collaboration between departments and institutions.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It is also limiting student access to research internships and a global perspective 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     on oncological research.</a:t>
            </a:r>
          </a:p>
          <a:p>
            <a:pPr marL="0" indent="0">
              <a:buNone/>
            </a:pPr>
            <a:endParaRPr lang="en-US" sz="1800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3314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5B1608C-F131-440E-A63B-DB1B7CC789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" t="1618" r="7908" b="4745"/>
          <a:stretch/>
        </p:blipFill>
        <p:spPr>
          <a:xfrm>
            <a:off x="6660232" y="5949280"/>
            <a:ext cx="1942031" cy="72008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9F8B9723-B3ED-4695-9421-AB88078B9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414260"/>
            <a:ext cx="8326799" cy="756000"/>
          </a:xfrm>
        </p:spPr>
        <p:txBody>
          <a:bodyPr>
            <a:noAutofit/>
          </a:bodyPr>
          <a:lstStyle/>
          <a:p>
            <a:r>
              <a:rPr lang="nl-NL" sz="3200" dirty="0"/>
              <a:t>Project 2. </a:t>
            </a:r>
            <a:r>
              <a:rPr lang="en-US" sz="3200" dirty="0"/>
              <a:t>ONCOS: </a:t>
            </a:r>
            <a:br>
              <a:rPr lang="en-US" sz="3200" dirty="0"/>
            </a:br>
            <a:r>
              <a:rPr lang="en-US" sz="2400" dirty="0"/>
              <a:t>Oncological Research Landscape South Limburg   </a:t>
            </a:r>
            <a:r>
              <a:rPr lang="nl-NL" sz="2400" dirty="0"/>
              <a:t/>
            </a:r>
            <a:br>
              <a:rPr lang="nl-NL" sz="2400" dirty="0"/>
            </a:br>
            <a:endParaRPr lang="nl-NL" sz="3200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B6A786F4-98B4-0F47-4D7D-6E4C2E73B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40" y="1455391"/>
            <a:ext cx="8726556" cy="3627080"/>
          </a:xfrm>
        </p:spPr>
        <p:txBody>
          <a:bodyPr/>
          <a:lstStyle/>
          <a:p>
            <a:pPr marL="268288" indent="0">
              <a:buNone/>
            </a:pPr>
            <a:r>
              <a:rPr lang="en-US" sz="2000" i="1" dirty="0"/>
              <a:t>Assignment</a:t>
            </a:r>
          </a:p>
          <a:p>
            <a:pPr marL="268288" indent="0">
              <a:buNone/>
            </a:pPr>
            <a:r>
              <a:rPr lang="en-US" sz="2000" dirty="0"/>
              <a:t>To create a research landscape of oncology research in South-Limburg and present potential possibilities for inter-institutional/intra-institutional collaboration, whereby researchers as well as students can benefit. </a:t>
            </a:r>
          </a:p>
          <a:p>
            <a:pPr marL="268288" indent="0">
              <a:buNone/>
            </a:pPr>
            <a:endParaRPr lang="en-US" sz="2000" i="1" dirty="0"/>
          </a:p>
          <a:p>
            <a:pPr marL="268288" indent="0">
              <a:buNone/>
            </a:pPr>
            <a:r>
              <a:rPr lang="en-US" sz="2000" i="1" dirty="0"/>
              <a:t>Key research questions: </a:t>
            </a:r>
          </a:p>
          <a:p>
            <a:pPr marL="268288" indent="0">
              <a:buNone/>
            </a:pPr>
            <a:r>
              <a:rPr lang="en-US" sz="2000" i="1" dirty="0"/>
              <a:t>•	</a:t>
            </a:r>
            <a:r>
              <a:rPr lang="en-US" sz="2000" dirty="0"/>
              <a:t>Who are the stakeholders involved (institutes, hospitals, university, etc.)?</a:t>
            </a:r>
          </a:p>
          <a:p>
            <a:pPr marL="268288" indent="0">
              <a:buNone/>
            </a:pPr>
            <a:r>
              <a:rPr lang="en-US" sz="2000" dirty="0"/>
              <a:t>•	 Which research departments are involved at UM and outside? </a:t>
            </a:r>
          </a:p>
          <a:p>
            <a:pPr marL="268288" indent="0">
              <a:buNone/>
            </a:pPr>
            <a:r>
              <a:rPr lang="en-US" sz="2000" dirty="0"/>
              <a:t>•	Which ongoing studies exist?</a:t>
            </a:r>
          </a:p>
          <a:p>
            <a:pPr marL="268288" indent="0">
              <a:buNone/>
            </a:pPr>
            <a:endParaRPr lang="en-US" sz="2000" dirty="0"/>
          </a:p>
          <a:p>
            <a:pPr marL="268288" indent="0">
              <a:buNone/>
            </a:pPr>
            <a:r>
              <a:rPr lang="en-US" sz="2000" i="1" dirty="0"/>
              <a:t>Outcome</a:t>
            </a:r>
          </a:p>
          <a:p>
            <a:pPr marL="268288" indent="0">
              <a:buNone/>
            </a:pPr>
            <a:r>
              <a:rPr lang="en-US" sz="2000" dirty="0"/>
              <a:t>A description of the oncology research landscape in a structured and organized overview (portal/website) accessible to researchers as well as students. </a:t>
            </a:r>
          </a:p>
          <a:p>
            <a:pPr marL="268288" indent="0">
              <a:buNone/>
            </a:pPr>
            <a:endParaRPr lang="en-US" sz="2000" i="1" dirty="0"/>
          </a:p>
          <a:p>
            <a:pPr marL="0" indent="0">
              <a:buNone/>
            </a:pPr>
            <a:endParaRPr lang="en-US" sz="1800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3748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79511" y="2924944"/>
            <a:ext cx="8462963" cy="33123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32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/>
              <a:buNone/>
            </a:pPr>
            <a:endParaRPr lang="en-US" sz="2400" dirty="0"/>
          </a:p>
          <a:p>
            <a:pPr marL="0" indent="0" algn="ctr">
              <a:lnSpc>
                <a:spcPct val="80000"/>
              </a:lnSpc>
              <a:buFont typeface="Arial"/>
              <a:buNone/>
            </a:pPr>
            <a:r>
              <a:rPr lang="en-US" sz="3200" dirty="0"/>
              <a:t>Information for potential participants</a:t>
            </a:r>
          </a:p>
          <a:p>
            <a:pPr marL="0" indent="0" algn="ctr">
              <a:lnSpc>
                <a:spcPct val="80000"/>
              </a:lnSpc>
              <a:buFont typeface="Arial"/>
              <a:buNone/>
            </a:pPr>
            <a:endParaRPr lang="en-US" sz="2000" dirty="0"/>
          </a:p>
          <a:p>
            <a:pPr marL="0" indent="0" algn="ctr">
              <a:lnSpc>
                <a:spcPct val="80000"/>
              </a:lnSpc>
              <a:buFont typeface="Arial"/>
              <a:buNone/>
            </a:pPr>
            <a:r>
              <a:rPr lang="en-US" sz="2400" dirty="0"/>
              <a:t>May 21</a:t>
            </a:r>
            <a:r>
              <a:rPr lang="en-US" sz="2400" baseline="30000" dirty="0"/>
              <a:t>st</a:t>
            </a:r>
            <a:r>
              <a:rPr lang="en-US" sz="2400" dirty="0"/>
              <a:t>, 2024</a:t>
            </a:r>
          </a:p>
          <a:p>
            <a:pPr marL="0" indent="0" algn="ctr">
              <a:lnSpc>
                <a:spcPct val="80000"/>
              </a:lnSpc>
              <a:buFont typeface="Arial"/>
              <a:buNone/>
            </a:pPr>
            <a:r>
              <a:rPr lang="en-US" sz="2400" dirty="0"/>
              <a:t>18.30 – 20.30 hours</a:t>
            </a:r>
          </a:p>
          <a:p>
            <a:pPr marL="0" indent="0" algn="ctr">
              <a:lnSpc>
                <a:spcPct val="80000"/>
              </a:lnSpc>
              <a:buFont typeface="Arial"/>
              <a:buNone/>
            </a:pPr>
            <a:r>
              <a:rPr lang="en-US" sz="2400" dirty="0" err="1"/>
              <a:t>Maastrichtzaal</a:t>
            </a:r>
            <a:endParaRPr lang="en-US" sz="2400" dirty="0"/>
          </a:p>
          <a:p>
            <a:pPr marL="0" indent="0" algn="ctr">
              <a:lnSpc>
                <a:spcPct val="80000"/>
              </a:lnSpc>
              <a:buFont typeface="Arial"/>
              <a:buNone/>
            </a:pPr>
            <a:endParaRPr lang="en-US" sz="2000" dirty="0"/>
          </a:p>
          <a:p>
            <a:pPr marL="0" indent="0" algn="ctr">
              <a:lnSpc>
                <a:spcPct val="80000"/>
              </a:lnSpc>
              <a:buFont typeface="Arial"/>
              <a:buNone/>
            </a:pPr>
            <a:r>
              <a:rPr lang="nl-NL" sz="1800" dirty="0">
                <a:solidFill>
                  <a:srgbClr val="FF9900"/>
                </a:solidFill>
              </a:rPr>
              <a:t>Theo de Kok (</a:t>
            </a:r>
            <a:r>
              <a:rPr lang="nl-NL" sz="1800" dirty="0" err="1">
                <a:solidFill>
                  <a:srgbClr val="FF9900"/>
                </a:solidFill>
              </a:rPr>
              <a:t>chair</a:t>
            </a:r>
            <a:r>
              <a:rPr lang="nl-NL" sz="1800" dirty="0">
                <a:solidFill>
                  <a:srgbClr val="FF9900"/>
                </a:solidFill>
              </a:rPr>
              <a:t>)</a:t>
            </a:r>
          </a:p>
          <a:p>
            <a:pPr marL="0" indent="0" algn="ctr">
              <a:lnSpc>
                <a:spcPct val="80000"/>
              </a:lnSpc>
              <a:buFont typeface="Arial"/>
              <a:buNone/>
            </a:pPr>
            <a:r>
              <a:rPr lang="nl-NL" sz="1800" dirty="0" err="1">
                <a:solidFill>
                  <a:srgbClr val="FF9900"/>
                </a:solidFill>
              </a:rPr>
              <a:t>Juanita</a:t>
            </a:r>
            <a:r>
              <a:rPr lang="nl-NL" sz="1800" dirty="0">
                <a:solidFill>
                  <a:srgbClr val="FF9900"/>
                </a:solidFill>
              </a:rPr>
              <a:t> Vernooy (</a:t>
            </a:r>
            <a:r>
              <a:rPr lang="nl-NL" sz="1800" dirty="0" err="1">
                <a:solidFill>
                  <a:srgbClr val="FF9900"/>
                </a:solidFill>
              </a:rPr>
              <a:t>vice-chair</a:t>
            </a:r>
            <a:r>
              <a:rPr lang="nl-NL" sz="1800" dirty="0">
                <a:solidFill>
                  <a:srgbClr val="FF9900"/>
                </a:solidFill>
              </a:rPr>
              <a:t>)</a:t>
            </a:r>
            <a:endParaRPr lang="en-US" sz="1800" dirty="0">
              <a:solidFill>
                <a:srgbClr val="FF9900"/>
              </a:solidFill>
            </a:endParaRPr>
          </a:p>
          <a:p>
            <a:pPr marL="0" indent="0" algn="ctr">
              <a:lnSpc>
                <a:spcPct val="80000"/>
              </a:lnSpc>
              <a:buFont typeface="Arial"/>
              <a:buNone/>
            </a:pPr>
            <a:r>
              <a:rPr lang="en-US" sz="2400" dirty="0"/>
              <a:t> 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US" sz="2400" dirty="0"/>
          </a:p>
        </p:txBody>
      </p:sp>
      <p:pic>
        <p:nvPicPr>
          <p:cNvPr id="6" name="Afbeelding 3">
            <a:extLst>
              <a:ext uri="{FF2B5EF4-FFF2-40B4-BE49-F238E27FC236}">
                <a16:creationId xmlns:a16="http://schemas.microsoft.com/office/drawing/2014/main" id="{92DCE951-0B48-4835-922E-D6CC6D5A30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" t="1618" r="7908" b="4745"/>
          <a:stretch/>
        </p:blipFill>
        <p:spPr>
          <a:xfrm>
            <a:off x="1349687" y="500186"/>
            <a:ext cx="6029123" cy="2235519"/>
          </a:xfrm>
          <a:prstGeom prst="rect">
            <a:avLst/>
          </a:prstGeom>
        </p:spPr>
      </p:pic>
      <p:pic>
        <p:nvPicPr>
          <p:cNvPr id="7" name="Picture 2" descr="C:\Users\t.dekok\Pictures\t.deko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3861048"/>
            <a:ext cx="1662251" cy="203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4" descr="Afbeelding met muur, persoon, overdekt&#10;&#10;Automatisch gegenereerde beschrijving">
            <a:extLst>
              <a:ext uri="{FF2B5EF4-FFF2-40B4-BE49-F238E27FC236}">
                <a16:creationId xmlns:a16="http://schemas.microsoft.com/office/drawing/2014/main" id="{4989A29F-8B14-24F7-A654-A21D35DE54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8" t="-330" r="9188" b="330"/>
          <a:stretch/>
        </p:blipFill>
        <p:spPr>
          <a:xfrm>
            <a:off x="6613869" y="3824220"/>
            <a:ext cx="1718919" cy="210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4720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Agenda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nl-NL" sz="2000" dirty="0"/>
              <a:t>18.30	Theo  de Kok		</a:t>
            </a:r>
            <a:r>
              <a:rPr lang="nl-NL" sz="2000" dirty="0" err="1"/>
              <a:t>Welcome</a:t>
            </a:r>
            <a:r>
              <a:rPr lang="nl-NL" sz="2000" dirty="0"/>
              <a:t> </a:t>
            </a:r>
          </a:p>
          <a:p>
            <a:pPr>
              <a:buNone/>
            </a:pPr>
            <a:r>
              <a:rPr lang="nl-NL" sz="2000" dirty="0"/>
              <a:t>							</a:t>
            </a:r>
            <a:r>
              <a:rPr lang="en-US" sz="2000" dirty="0"/>
              <a:t>An overview of the FHML </a:t>
            </a:r>
            <a:r>
              <a:rPr lang="en-US" sz="2000" dirty="0" err="1"/>
              <a:t>Honoursprogramme</a:t>
            </a:r>
            <a:endParaRPr lang="nl-NL" sz="2000" dirty="0"/>
          </a:p>
          <a:p>
            <a:pPr>
              <a:buNone/>
            </a:pPr>
            <a:r>
              <a:rPr lang="en-US" sz="2000" dirty="0"/>
              <a:t>							Projects &amp; competences</a:t>
            </a:r>
          </a:p>
          <a:p>
            <a:pPr>
              <a:buNone/>
            </a:pPr>
            <a:endParaRPr lang="en-US" sz="2000" dirty="0"/>
          </a:p>
          <a:p>
            <a:pPr>
              <a:buNone/>
            </a:pPr>
            <a:r>
              <a:rPr lang="en-US" sz="2000" b="1" dirty="0">
                <a:solidFill>
                  <a:srgbClr val="00A2DB"/>
                </a:solidFill>
              </a:rPr>
              <a:t>19.00 	Juanita Vernooy	Elective courses</a:t>
            </a:r>
          </a:p>
          <a:p>
            <a:pPr>
              <a:buNone/>
            </a:pPr>
            <a:r>
              <a:rPr lang="en-US" sz="2000" b="1" dirty="0">
                <a:solidFill>
                  <a:srgbClr val="00A2DB"/>
                </a:solidFill>
              </a:rPr>
              <a:t>							</a:t>
            </a:r>
            <a:r>
              <a:rPr lang="nl-NL" sz="2000" b="1" dirty="0">
                <a:solidFill>
                  <a:srgbClr val="00A2DB"/>
                </a:solidFill>
              </a:rPr>
              <a:t>Application </a:t>
            </a:r>
            <a:r>
              <a:rPr lang="nl-NL" sz="2000" b="1" dirty="0" err="1">
                <a:solidFill>
                  <a:srgbClr val="00A2DB"/>
                </a:solidFill>
              </a:rPr>
              <a:t>and</a:t>
            </a:r>
            <a:r>
              <a:rPr lang="nl-NL" sz="2000" b="1" dirty="0">
                <a:solidFill>
                  <a:srgbClr val="00A2DB"/>
                </a:solidFill>
              </a:rPr>
              <a:t> </a:t>
            </a:r>
            <a:r>
              <a:rPr lang="nl-NL" sz="2000" b="1" dirty="0" err="1">
                <a:solidFill>
                  <a:srgbClr val="00A2DB"/>
                </a:solidFill>
              </a:rPr>
              <a:t>selection</a:t>
            </a:r>
            <a:endParaRPr lang="nl-NL" sz="2000" b="1" dirty="0">
              <a:solidFill>
                <a:srgbClr val="00A2DB"/>
              </a:solidFill>
            </a:endParaRPr>
          </a:p>
          <a:p>
            <a:pPr>
              <a:buNone/>
            </a:pPr>
            <a:endParaRPr lang="en-US" sz="2000" dirty="0"/>
          </a:p>
          <a:p>
            <a:pPr>
              <a:buNone/>
            </a:pPr>
            <a:r>
              <a:rPr lang="nl-NL" sz="2000" dirty="0"/>
              <a:t>19.15 	MAAHS			Presentation	</a:t>
            </a:r>
          </a:p>
          <a:p>
            <a:pPr>
              <a:buNone/>
            </a:pPr>
            <a:endParaRPr lang="nl-NL" sz="2000" dirty="0"/>
          </a:p>
          <a:p>
            <a:pPr>
              <a:buNone/>
            </a:pPr>
            <a:r>
              <a:rPr lang="nl-NL" sz="2000" dirty="0"/>
              <a:t>19.30	Honours+ 		Presentation</a:t>
            </a:r>
          </a:p>
          <a:p>
            <a:pPr>
              <a:buNone/>
            </a:pPr>
            <a:endParaRPr lang="nl-NL" sz="2000" dirty="0"/>
          </a:p>
          <a:p>
            <a:pPr>
              <a:buNone/>
            </a:pPr>
            <a:r>
              <a:rPr lang="nl-NL" sz="2000" dirty="0"/>
              <a:t>19.40	</a:t>
            </a:r>
            <a:r>
              <a:rPr lang="nl-NL" sz="2000" dirty="0" err="1"/>
              <a:t>Questions</a:t>
            </a:r>
            <a:r>
              <a:rPr lang="nl-NL" sz="2000" dirty="0"/>
              <a:t> </a:t>
            </a:r>
            <a:r>
              <a:rPr lang="nl-NL" sz="2000" dirty="0" err="1"/>
              <a:t>from</a:t>
            </a:r>
            <a:r>
              <a:rPr lang="nl-NL" sz="2000" dirty="0"/>
              <a:t> </a:t>
            </a:r>
            <a:r>
              <a:rPr lang="nl-NL" sz="2000" dirty="0" err="1"/>
              <a:t>the</a:t>
            </a:r>
            <a:r>
              <a:rPr lang="nl-NL" sz="2000" dirty="0"/>
              <a:t> </a:t>
            </a:r>
            <a:r>
              <a:rPr lang="nl-NL" sz="2000" dirty="0" err="1"/>
              <a:t>audience</a:t>
            </a:r>
            <a:endParaRPr lang="nl-NL" sz="2000" dirty="0"/>
          </a:p>
          <a:p>
            <a:pPr>
              <a:buNone/>
            </a:pPr>
            <a:endParaRPr lang="nl-NL" sz="2000" dirty="0"/>
          </a:p>
          <a:p>
            <a:pPr marL="0" indent="0">
              <a:lnSpc>
                <a:spcPct val="80000"/>
              </a:lnSpc>
              <a:buNone/>
            </a:pPr>
            <a:r>
              <a:rPr lang="nl-NL" sz="2000" dirty="0"/>
              <a:t>20.15	</a:t>
            </a:r>
            <a:r>
              <a:rPr lang="nl-NL" sz="2000" dirty="0" err="1"/>
              <a:t>Closure</a:t>
            </a:r>
            <a:endParaRPr lang="en-US" sz="2000" dirty="0"/>
          </a:p>
          <a:p>
            <a:pPr marL="0" indent="0">
              <a:buNone/>
            </a:pPr>
            <a:endParaRPr lang="nl-NL" sz="20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8693AA3-CCB8-4DFA-ADC4-983C632098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" t="1618" r="7908" b="4745"/>
          <a:stretch/>
        </p:blipFill>
        <p:spPr>
          <a:xfrm>
            <a:off x="6660232" y="5949280"/>
            <a:ext cx="1942031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4469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The calendar of the Honours Programme</a:t>
            </a:r>
            <a:br>
              <a:rPr lang="en-US" sz="3200" dirty="0"/>
            </a:br>
            <a:endParaRPr lang="nl-NL" sz="32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en-US" sz="2400" b="1" dirty="0"/>
              <a:t>Divided in four periods:</a:t>
            </a:r>
          </a:p>
          <a:p>
            <a:pPr>
              <a:lnSpc>
                <a:spcPct val="80000"/>
              </a:lnSpc>
              <a:buNone/>
            </a:pPr>
            <a:endParaRPr lang="en-US" sz="2400" dirty="0"/>
          </a:p>
          <a:p>
            <a:pPr marL="457200" indent="-457200">
              <a:lnSpc>
                <a:spcPct val="80000"/>
              </a:lnSpc>
              <a:buFont typeface="+mj-lt"/>
              <a:buAutoNum type="arabicPeriod"/>
              <a:tabLst>
                <a:tab pos="4391025" algn="l"/>
              </a:tabLst>
            </a:pPr>
            <a:r>
              <a:rPr lang="en-US" sz="2400" dirty="0"/>
              <a:t>Three weeks of introduction				Oct 2024</a:t>
            </a:r>
          </a:p>
          <a:p>
            <a:pPr marL="457200" indent="-457200">
              <a:lnSpc>
                <a:spcPct val="80000"/>
              </a:lnSpc>
              <a:buFont typeface="+mj-lt"/>
              <a:buAutoNum type="arabicPeriod"/>
              <a:tabLst>
                <a:tab pos="4391025" algn="l"/>
              </a:tabLst>
            </a:pPr>
            <a:endParaRPr lang="en-US" sz="1000" dirty="0"/>
          </a:p>
          <a:p>
            <a:pPr marL="457200" indent="-457200">
              <a:lnSpc>
                <a:spcPct val="80000"/>
              </a:lnSpc>
              <a:buFont typeface="+mj-lt"/>
              <a:buAutoNum type="arabicPeriod"/>
              <a:tabLst>
                <a:tab pos="4391025" algn="l"/>
              </a:tabLst>
            </a:pPr>
            <a:r>
              <a:rPr lang="en-US" sz="2400" dirty="0"/>
              <a:t>Project and Elective Courses				Nov 2024 – Jan 2026</a:t>
            </a:r>
          </a:p>
          <a:p>
            <a:pPr marL="457200" indent="-457200">
              <a:lnSpc>
                <a:spcPct val="80000"/>
              </a:lnSpc>
              <a:buFont typeface="+mj-lt"/>
              <a:buAutoNum type="arabicPeriod"/>
              <a:tabLst>
                <a:tab pos="4391025" algn="l"/>
              </a:tabLst>
            </a:pPr>
            <a:endParaRPr lang="en-US" sz="1000" dirty="0"/>
          </a:p>
          <a:p>
            <a:pPr marL="457200" indent="-457200">
              <a:lnSpc>
                <a:spcPct val="80000"/>
              </a:lnSpc>
              <a:buFont typeface="+mj-lt"/>
              <a:buAutoNum type="arabicPeriod"/>
              <a:tabLst>
                <a:tab pos="4391025" algn="l"/>
              </a:tabLst>
            </a:pPr>
            <a:r>
              <a:rPr lang="en-US" sz="2400" dirty="0"/>
              <a:t>Finishing off project				Jan 2026 – Mar 2026 (report, presentation, article, </a:t>
            </a:r>
            <a:r>
              <a:rPr lang="en-US" sz="2400" dirty="0" err="1"/>
              <a:t>etc</a:t>
            </a:r>
            <a:r>
              <a:rPr lang="en-US" sz="2400" dirty="0"/>
              <a:t>)				</a:t>
            </a:r>
          </a:p>
          <a:p>
            <a:pPr marL="457200" indent="-457200">
              <a:lnSpc>
                <a:spcPct val="80000"/>
              </a:lnSpc>
              <a:buNone/>
              <a:tabLst>
                <a:tab pos="4391025" algn="l"/>
              </a:tabLst>
            </a:pPr>
            <a:endParaRPr lang="en-US" sz="1000" dirty="0"/>
          </a:p>
          <a:p>
            <a:pPr marL="457200" indent="-457200">
              <a:lnSpc>
                <a:spcPct val="80000"/>
              </a:lnSpc>
              <a:buAutoNum type="arabicPeriod" startAt="4"/>
              <a:tabLst>
                <a:tab pos="4391025" algn="l"/>
              </a:tabLst>
            </a:pPr>
            <a:r>
              <a:rPr lang="en-US" sz="2400" dirty="0"/>
              <a:t>Closing Ceremony: presenting results 	Apr 2026 </a:t>
            </a:r>
            <a:r>
              <a:rPr lang="en-US" sz="1800" i="1" dirty="0"/>
              <a:t> </a:t>
            </a:r>
          </a:p>
          <a:p>
            <a:pPr marL="457200" indent="-457200">
              <a:lnSpc>
                <a:spcPct val="80000"/>
              </a:lnSpc>
              <a:buAutoNum type="arabicPeriod" startAt="4"/>
              <a:tabLst>
                <a:tab pos="4391025" algn="l"/>
              </a:tabLst>
            </a:pPr>
            <a:endParaRPr lang="en-US" sz="1800" i="1" dirty="0"/>
          </a:p>
          <a:p>
            <a:pPr marL="0" indent="0">
              <a:lnSpc>
                <a:spcPct val="80000"/>
              </a:lnSpc>
              <a:buNone/>
              <a:tabLst>
                <a:tab pos="4391025" algn="l"/>
              </a:tabLst>
            </a:pPr>
            <a:endParaRPr lang="en-US" sz="2400" dirty="0"/>
          </a:p>
          <a:p>
            <a:pPr marL="0" indent="0">
              <a:lnSpc>
                <a:spcPct val="80000"/>
              </a:lnSpc>
              <a:buNone/>
              <a:tabLst>
                <a:tab pos="4391025" algn="l"/>
              </a:tabLst>
            </a:pPr>
            <a:r>
              <a:rPr lang="en-US" sz="2400" b="1" dirty="0"/>
              <a:t>Extra opportunity:</a:t>
            </a:r>
          </a:p>
          <a:p>
            <a:pPr marL="457200" indent="-457200">
              <a:lnSpc>
                <a:spcPct val="80000"/>
              </a:lnSpc>
              <a:buAutoNum type="arabicPeriod" startAt="4"/>
              <a:tabLst>
                <a:tab pos="4391025" algn="l"/>
              </a:tabLst>
            </a:pPr>
            <a:endParaRPr lang="en-US" sz="2400" dirty="0"/>
          </a:p>
          <a:p>
            <a:pPr marL="0" indent="0">
              <a:lnSpc>
                <a:spcPct val="80000"/>
              </a:lnSpc>
              <a:buNone/>
              <a:tabLst>
                <a:tab pos="4391025" algn="l"/>
              </a:tabLst>
            </a:pPr>
            <a:r>
              <a:rPr lang="en-US" sz="2400" dirty="0"/>
              <a:t>- Start UM Honours+				Nov 2024</a:t>
            </a:r>
          </a:p>
          <a:p>
            <a:pPr marL="0" indent="0">
              <a:lnSpc>
                <a:spcPct val="80000"/>
              </a:lnSpc>
              <a:buNone/>
              <a:tabLst>
                <a:tab pos="4391025" algn="l"/>
              </a:tabLst>
            </a:pPr>
            <a:endParaRPr lang="en-US" sz="1000" dirty="0"/>
          </a:p>
          <a:p>
            <a:pPr marL="0" indent="0">
              <a:lnSpc>
                <a:spcPct val="80000"/>
              </a:lnSpc>
              <a:buNone/>
              <a:tabLst>
                <a:tab pos="4391025" algn="l"/>
              </a:tabLst>
            </a:pPr>
            <a:r>
              <a:rPr lang="en-US" sz="2400" dirty="0"/>
              <a:t>- Finish UM Honours+				May 2025</a:t>
            </a:r>
          </a:p>
          <a:p>
            <a:pPr marL="1889125" indent="-1889125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kern="0" dirty="0">
              <a:latin typeface="+mn-lt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E1B6006-1A0A-4DFB-A093-C6CC95F44A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" t="1618" r="7908" b="4745"/>
          <a:stretch/>
        </p:blipFill>
        <p:spPr>
          <a:xfrm>
            <a:off x="6660232" y="5949280"/>
            <a:ext cx="1942031" cy="72008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5A3AD2E-F0E2-4E5E-A28B-CDB2F3417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430" y="792260"/>
            <a:ext cx="1833124" cy="1374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88176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Elective Courses (6 EC - 140 hours)</a:t>
            </a:r>
            <a:br>
              <a:rPr lang="en-US" sz="3200" dirty="0"/>
            </a:br>
            <a:endParaRPr lang="nl-NL" sz="32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n-US" sz="2400" b="1" u="sng" dirty="0"/>
              <a:t>Objectives: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en-US" sz="2400" dirty="0"/>
              <a:t>Expanding your intellectual horizon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en-US" sz="2400" dirty="0"/>
              <a:t>Out of your comfort zone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en-US" sz="2400" dirty="0"/>
              <a:t>Gaining specific academic skills</a:t>
            </a:r>
          </a:p>
          <a:p>
            <a:pPr marL="0" indent="0">
              <a:lnSpc>
                <a:spcPct val="80000"/>
              </a:lnSpc>
              <a:buNone/>
            </a:pPr>
            <a:endParaRPr lang="en-US" sz="2400" dirty="0"/>
          </a:p>
          <a:p>
            <a:pPr marL="0" indent="0">
              <a:lnSpc>
                <a:spcPct val="80000"/>
              </a:lnSpc>
              <a:buNone/>
            </a:pPr>
            <a:r>
              <a:rPr lang="en-US" sz="2400" b="1" u="sng" dirty="0"/>
              <a:t>Study load: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en-US" sz="2400" dirty="0"/>
              <a:t>You need to obtain (at least) 6 EC: 1 EC = 28 study hours</a:t>
            </a:r>
          </a:p>
          <a:p>
            <a:pPr>
              <a:lnSpc>
                <a:spcPct val="80000"/>
              </a:lnSpc>
              <a:buFontTx/>
              <a:buChar char="-"/>
            </a:pPr>
            <a:endParaRPr lang="en-US" sz="2400" dirty="0"/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1 EC: Mandatory course Discover your Competencies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4 EC: You can choose from a panel of Electives Courses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1 EC: Attend 5 scientific lectures to obtain 5 Lecture Points </a:t>
            </a:r>
          </a:p>
          <a:p>
            <a:pPr marL="0" indent="0">
              <a:lnSpc>
                <a:spcPct val="80000"/>
              </a:lnSpc>
              <a:buNone/>
            </a:pPr>
            <a:endParaRPr lang="en-US" sz="2400" dirty="0"/>
          </a:p>
          <a:p>
            <a:pPr>
              <a:lnSpc>
                <a:spcPct val="80000"/>
              </a:lnSpc>
              <a:buFontTx/>
              <a:buChar char="-"/>
            </a:pPr>
            <a:r>
              <a:rPr lang="en-US" sz="2400" dirty="0"/>
              <a:t>Participating in UM-wide Honours+ Programme means exemption from 3 EC Elective courses</a:t>
            </a:r>
          </a:p>
          <a:p>
            <a:pPr>
              <a:lnSpc>
                <a:spcPct val="80000"/>
              </a:lnSpc>
              <a:buFontTx/>
              <a:buChar char="-"/>
            </a:pPr>
            <a:endParaRPr lang="en-US" sz="2400" dirty="0"/>
          </a:p>
          <a:p>
            <a:pPr marL="0" indent="0">
              <a:lnSpc>
                <a:spcPct val="80000"/>
              </a:lnSpc>
              <a:buNone/>
            </a:pPr>
            <a:endParaRPr lang="en-US" sz="2400" dirty="0"/>
          </a:p>
          <a:p>
            <a:pPr lvl="1">
              <a:lnSpc>
                <a:spcPct val="80000"/>
              </a:lnSpc>
              <a:buFontTx/>
              <a:buChar char="-"/>
            </a:pPr>
            <a:endParaRPr lang="en-US" sz="2400" dirty="0"/>
          </a:p>
          <a:p>
            <a:pPr marL="1889125" indent="-1889125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kern="0" dirty="0">
              <a:latin typeface="+mn-lt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49DFB7A-2D25-41B1-B74E-0E5167892E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" t="1618" r="7908" b="4745"/>
          <a:stretch/>
        </p:blipFill>
        <p:spPr>
          <a:xfrm>
            <a:off x="6660232" y="5949280"/>
            <a:ext cx="1942031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725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/>
              <a:t>Examples of Elective Courses (1)</a:t>
            </a:r>
            <a:br>
              <a:rPr lang="en-US" sz="3200"/>
            </a:br>
            <a:endParaRPr lang="nl-NL" sz="320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en-US" sz="2400" dirty="0"/>
              <a:t>Entering the world of the Scientists (2 EC)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800" i="1" dirty="0"/>
              <a:t>	- in collaboration with FASOS</a:t>
            </a:r>
          </a:p>
          <a:p>
            <a:pPr marL="0" indent="0">
              <a:lnSpc>
                <a:spcPct val="80000"/>
              </a:lnSpc>
              <a:buNone/>
            </a:pPr>
            <a:endParaRPr lang="en-US" sz="2400" dirty="0"/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en-US" sz="2400" dirty="0"/>
              <a:t>Reading books in History and Philosophy of HML (2 EC)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400" dirty="0"/>
              <a:t>	</a:t>
            </a:r>
            <a:r>
              <a:rPr lang="en-US" sz="1800" i="1" dirty="0"/>
              <a:t>- reading &amp; in depth discussion about a specific topic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endParaRPr lang="en-US" sz="2400" dirty="0"/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nl-NL" sz="2400" dirty="0" err="1"/>
              <a:t>Science</a:t>
            </a:r>
            <a:r>
              <a:rPr lang="nl-NL" sz="2400" dirty="0"/>
              <a:t> </a:t>
            </a:r>
            <a:r>
              <a:rPr lang="nl-NL" sz="2400" dirty="0" err="1"/>
              <a:t>for</a:t>
            </a:r>
            <a:r>
              <a:rPr lang="nl-NL" sz="2400" dirty="0"/>
              <a:t> Society (1 EC)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400" i="1" dirty="0"/>
              <a:t>	</a:t>
            </a:r>
            <a:r>
              <a:rPr lang="en-US" sz="1800" i="1" dirty="0"/>
              <a:t>- organizing a discussion evening for general public about a specific topic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endParaRPr lang="nl-NL" sz="2400" dirty="0"/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nl-NL" sz="2400" dirty="0"/>
              <a:t>Pint of </a:t>
            </a:r>
            <a:r>
              <a:rPr lang="nl-NL" sz="2400" dirty="0" err="1"/>
              <a:t>Science</a:t>
            </a:r>
            <a:r>
              <a:rPr lang="nl-NL" sz="2400" dirty="0"/>
              <a:t> (1 EC)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nl-NL" sz="2400" dirty="0"/>
              <a:t>	</a:t>
            </a:r>
            <a:r>
              <a:rPr lang="nl-NL" sz="1800" i="1" dirty="0"/>
              <a:t>- </a:t>
            </a:r>
            <a:r>
              <a:rPr lang="nl-NL" sz="1800" i="1" dirty="0" err="1"/>
              <a:t>organising</a:t>
            </a:r>
            <a:r>
              <a:rPr lang="nl-NL" sz="1800" i="1" dirty="0"/>
              <a:t> a pub-event </a:t>
            </a:r>
            <a:r>
              <a:rPr lang="nl-NL" sz="1800" i="1" dirty="0" err="1"/>
              <a:t>bringing</a:t>
            </a:r>
            <a:r>
              <a:rPr lang="nl-NL" sz="1800" i="1" dirty="0"/>
              <a:t> </a:t>
            </a:r>
            <a:r>
              <a:rPr lang="nl-NL" sz="1800" i="1" dirty="0" err="1"/>
              <a:t>science</a:t>
            </a:r>
            <a:r>
              <a:rPr lang="nl-NL" sz="1800" i="1" dirty="0"/>
              <a:t> </a:t>
            </a:r>
            <a:r>
              <a:rPr lang="nl-NL" sz="1800" i="1" dirty="0" err="1"/>
              <a:t>to</a:t>
            </a:r>
            <a:r>
              <a:rPr lang="nl-NL" sz="1800" i="1" dirty="0"/>
              <a:t> </a:t>
            </a:r>
            <a:r>
              <a:rPr lang="nl-NL" sz="1800" i="1" dirty="0" err="1"/>
              <a:t>the</a:t>
            </a:r>
            <a:r>
              <a:rPr lang="nl-NL" sz="1800" i="1" dirty="0"/>
              <a:t> public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endParaRPr lang="nl-NL" sz="2400" dirty="0"/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nl-NL" sz="2400" dirty="0" err="1"/>
              <a:t>Qualitative</a:t>
            </a:r>
            <a:r>
              <a:rPr lang="nl-NL" sz="2400" dirty="0"/>
              <a:t> Research (1 EC)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nl-NL" sz="2400" i="1" dirty="0"/>
              <a:t>	</a:t>
            </a:r>
            <a:r>
              <a:rPr lang="en-US" sz="1800" i="1" dirty="0"/>
              <a:t>- ins and outs about qualitative research</a:t>
            </a:r>
            <a:endParaRPr lang="nl-NL" sz="1800" i="1" dirty="0"/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endParaRPr lang="nl-NL" sz="2400" dirty="0"/>
          </a:p>
          <a:p>
            <a:pPr marL="1889125" indent="-1889125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kern="0" dirty="0">
              <a:latin typeface="+mn-lt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3E0E575-FD52-4F25-B781-D55D779E35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" t="1618" r="7908" b="4745"/>
          <a:stretch/>
        </p:blipFill>
        <p:spPr>
          <a:xfrm>
            <a:off x="6660232" y="5949280"/>
            <a:ext cx="1942031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393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Examples of Elective Courses (2)</a:t>
            </a:r>
            <a:endParaRPr lang="nl-NL" sz="32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nl-NL" sz="2400" dirty="0" err="1"/>
              <a:t>Scientific</a:t>
            </a:r>
            <a:r>
              <a:rPr lang="nl-NL" sz="2400" dirty="0"/>
              <a:t> Reporting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communicating</a:t>
            </a:r>
            <a:r>
              <a:rPr lang="nl-NL" sz="2400" dirty="0"/>
              <a:t> (1 EC)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400" dirty="0"/>
              <a:t>	</a:t>
            </a:r>
            <a:r>
              <a:rPr lang="en-US" sz="1800" i="1" dirty="0"/>
              <a:t>- how to use word, excel, </a:t>
            </a:r>
            <a:r>
              <a:rPr lang="en-US" sz="1800" i="1" dirty="0" err="1"/>
              <a:t>powerpoint</a:t>
            </a:r>
            <a:r>
              <a:rPr lang="en-US" sz="1800" i="1" dirty="0"/>
              <a:t> in scientific context</a:t>
            </a:r>
          </a:p>
          <a:p>
            <a:pPr marL="0" indent="0">
              <a:lnSpc>
                <a:spcPct val="80000"/>
              </a:lnSpc>
              <a:buNone/>
            </a:pPr>
            <a:endParaRPr lang="en-US" sz="2400" dirty="0"/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en-US" sz="2400" dirty="0"/>
              <a:t>Scientific writing (1 EC)</a:t>
            </a:r>
            <a:endParaRPr lang="nl-NL" sz="2400" dirty="0"/>
          </a:p>
          <a:p>
            <a:pPr marL="0" indent="0">
              <a:lnSpc>
                <a:spcPct val="80000"/>
              </a:lnSpc>
              <a:buNone/>
            </a:pPr>
            <a:r>
              <a:rPr lang="en-US" sz="2400" dirty="0"/>
              <a:t>	</a:t>
            </a:r>
            <a:r>
              <a:rPr lang="en-US" sz="1800" i="1" dirty="0"/>
              <a:t>- how to write &amp; submit a scientific publication</a:t>
            </a:r>
          </a:p>
          <a:p>
            <a:pPr marL="0" indent="0">
              <a:lnSpc>
                <a:spcPct val="80000"/>
              </a:lnSpc>
              <a:buNone/>
            </a:pPr>
            <a:endParaRPr lang="nl-NL" sz="2400" dirty="0"/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en-US" sz="2400" dirty="0"/>
              <a:t>Basic Introduction into Clinical Research (1 EC)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800" dirty="0"/>
              <a:t>	</a:t>
            </a:r>
            <a:r>
              <a:rPr lang="en-US" sz="1800" i="1" dirty="0"/>
              <a:t>- ins and outs of submitting an METC application</a:t>
            </a:r>
            <a:endParaRPr lang="nl-NL" sz="1800" i="1" dirty="0"/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endParaRPr lang="nl-NL" sz="2400" dirty="0"/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nl-NL" sz="2400" dirty="0"/>
              <a:t>SELF (1 EC)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800" i="1" dirty="0"/>
              <a:t>	</a:t>
            </a:r>
            <a:r>
              <a:rPr lang="en-US" sz="1800" i="1" dirty="0"/>
              <a:t>- lecture series about Lifestyle and Food</a:t>
            </a:r>
          </a:p>
          <a:p>
            <a:pPr marL="0" indent="0">
              <a:lnSpc>
                <a:spcPct val="80000"/>
              </a:lnSpc>
              <a:buNone/>
            </a:pPr>
            <a:endParaRPr lang="en-US" sz="1800" i="1" dirty="0"/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nl-NL" sz="2400" dirty="0" err="1"/>
              <a:t>Nominate</a:t>
            </a:r>
            <a:r>
              <a:rPr lang="nl-NL" sz="2400" dirty="0"/>
              <a:t> </a:t>
            </a:r>
            <a:r>
              <a:rPr lang="nl-NL" sz="2400" dirty="0" err="1"/>
              <a:t>an</a:t>
            </a:r>
            <a:r>
              <a:rPr lang="nl-NL" sz="2400" dirty="0"/>
              <a:t> </a:t>
            </a:r>
            <a:r>
              <a:rPr lang="nl-NL" sz="2400" dirty="0" err="1"/>
              <a:t>external</a:t>
            </a:r>
            <a:r>
              <a:rPr lang="nl-NL" sz="2400" dirty="0"/>
              <a:t> course (max. 1 EC)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800" i="1" dirty="0"/>
              <a:t>	</a:t>
            </a:r>
            <a:r>
              <a:rPr lang="en-US" sz="1800" i="1" dirty="0"/>
              <a:t>- send a request to the coordinators and receive credits</a:t>
            </a:r>
          </a:p>
          <a:p>
            <a:pPr marL="0" indent="0">
              <a:lnSpc>
                <a:spcPct val="80000"/>
              </a:lnSpc>
              <a:buNone/>
            </a:pPr>
            <a:endParaRPr lang="nl-NL" sz="1800" i="1" dirty="0"/>
          </a:p>
          <a:p>
            <a:pPr marL="1889125" indent="-1889125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kern="0" dirty="0">
              <a:latin typeface="+mn-lt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F06EC73-A412-4A7B-AC0C-D5B2F2DAF4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" t="1618" r="7908" b="4745"/>
          <a:stretch/>
        </p:blipFill>
        <p:spPr>
          <a:xfrm>
            <a:off x="6660232" y="5949280"/>
            <a:ext cx="1942031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3004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3200"/>
              <a:t>Selection procedure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Verdana" pitchFamily="32" charset="0"/>
              <a:buAutoNum type="arabicPeriod"/>
            </a:pPr>
            <a:r>
              <a:rPr lang="en-US" sz="2400" dirty="0"/>
              <a:t>The Honours Programme is open for all FHML students and students of Midwifery Education and Studies </a:t>
            </a:r>
            <a:r>
              <a:rPr lang="en-US" sz="2400" b="1" dirty="0"/>
              <a:t>&gt;&gt; nominal study results</a:t>
            </a:r>
          </a:p>
          <a:p>
            <a:pPr marL="457200" indent="-457200">
              <a:buFont typeface="+mj-lt"/>
              <a:buAutoNum type="arabicPeriod"/>
            </a:pPr>
            <a:endParaRPr lang="en-US" sz="1000" dirty="0"/>
          </a:p>
          <a:p>
            <a:pPr marL="457200" indent="-457200">
              <a:buFont typeface="+mj-lt"/>
              <a:buAutoNum type="arabicPeriod"/>
            </a:pPr>
            <a:r>
              <a:rPr lang="nl-NL" sz="2400" dirty="0" err="1"/>
              <a:t>Students</a:t>
            </a:r>
            <a:r>
              <a:rPr lang="nl-NL" sz="2400" dirty="0"/>
              <a:t> are </a:t>
            </a:r>
            <a:r>
              <a:rPr lang="nl-NL" sz="2400" dirty="0" err="1"/>
              <a:t>admitted</a:t>
            </a:r>
            <a:r>
              <a:rPr lang="nl-NL" sz="2400" dirty="0"/>
              <a:t> </a:t>
            </a:r>
            <a:r>
              <a:rPr lang="nl-NL" sz="2400" dirty="0" err="1"/>
              <a:t>only</a:t>
            </a:r>
            <a:r>
              <a:rPr lang="nl-NL" sz="2400" dirty="0"/>
              <a:t> </a:t>
            </a:r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they</a:t>
            </a:r>
            <a:r>
              <a:rPr lang="nl-NL" sz="2400" dirty="0"/>
              <a:t>:</a:t>
            </a:r>
          </a:p>
          <a:p>
            <a:pPr lvl="1"/>
            <a:r>
              <a:rPr lang="nl-NL" sz="2400" dirty="0" err="1"/>
              <a:t>can</a:t>
            </a:r>
            <a:r>
              <a:rPr lang="nl-NL" sz="2400" dirty="0"/>
              <a:t> </a:t>
            </a:r>
            <a:r>
              <a:rPr lang="nl-NL" sz="2400" dirty="0" err="1"/>
              <a:t>participate</a:t>
            </a:r>
            <a:r>
              <a:rPr lang="nl-NL" sz="2400" dirty="0"/>
              <a:t> </a:t>
            </a:r>
            <a:r>
              <a:rPr lang="nl-NL" sz="2400" dirty="0" err="1"/>
              <a:t>fully</a:t>
            </a:r>
            <a:r>
              <a:rPr lang="nl-NL" sz="2400" dirty="0"/>
              <a:t> in </a:t>
            </a:r>
            <a:r>
              <a:rPr lang="nl-NL" sz="2400" dirty="0" err="1"/>
              <a:t>the</a:t>
            </a:r>
            <a:r>
              <a:rPr lang="nl-NL" sz="2400" dirty="0"/>
              <a:t> first </a:t>
            </a:r>
            <a:r>
              <a:rPr lang="nl-NL" sz="2400" dirty="0" err="1"/>
              <a:t>three</a:t>
            </a:r>
            <a:r>
              <a:rPr lang="nl-NL" sz="2400" dirty="0"/>
              <a:t> </a:t>
            </a:r>
            <a:r>
              <a:rPr lang="nl-NL" sz="2400" dirty="0" err="1"/>
              <a:t>months</a:t>
            </a:r>
            <a:r>
              <a:rPr lang="nl-NL" sz="2400" dirty="0"/>
              <a:t> of </a:t>
            </a:r>
            <a:r>
              <a:rPr lang="nl-NL" sz="2400" dirty="0" err="1"/>
              <a:t>the</a:t>
            </a:r>
            <a:r>
              <a:rPr lang="nl-NL" sz="2400" dirty="0"/>
              <a:t> programme</a:t>
            </a:r>
            <a:r>
              <a:rPr lang="nl-NL" sz="2400" b="1" dirty="0"/>
              <a:t> </a:t>
            </a:r>
            <a:r>
              <a:rPr lang="nl-NL" sz="2400" b="1" dirty="0" err="1"/>
              <a:t>and</a:t>
            </a:r>
            <a:endParaRPr lang="nl-NL" sz="2400" b="1" dirty="0"/>
          </a:p>
          <a:p>
            <a:pPr lvl="1"/>
            <a:r>
              <a:rPr lang="nl-NL" sz="2400" dirty="0" err="1"/>
              <a:t>can</a:t>
            </a:r>
            <a:r>
              <a:rPr lang="nl-NL" sz="2400" dirty="0"/>
              <a:t> </a:t>
            </a:r>
            <a:r>
              <a:rPr lang="nl-NL" sz="2400" dirty="0" err="1"/>
              <a:t>participate</a:t>
            </a:r>
            <a:r>
              <a:rPr lang="nl-NL" sz="2400" dirty="0"/>
              <a:t> in </a:t>
            </a:r>
            <a:r>
              <a:rPr lang="nl-NL" sz="2400" dirty="0" err="1"/>
              <a:t>the</a:t>
            </a:r>
            <a:r>
              <a:rPr lang="nl-NL" sz="2400" dirty="0"/>
              <a:t> </a:t>
            </a:r>
            <a:r>
              <a:rPr lang="nl-NL" sz="2400" dirty="0" err="1"/>
              <a:t>year</a:t>
            </a:r>
            <a:r>
              <a:rPr lang="nl-NL" sz="2400" dirty="0"/>
              <a:t> 2024-2025 </a:t>
            </a:r>
            <a:r>
              <a:rPr lang="nl-NL" sz="2400" dirty="0" err="1"/>
              <a:t>for</a:t>
            </a:r>
            <a:r>
              <a:rPr lang="nl-NL" sz="2400" dirty="0"/>
              <a:t> at </a:t>
            </a:r>
            <a:r>
              <a:rPr lang="nl-NL" sz="2400" dirty="0" err="1"/>
              <a:t>least</a:t>
            </a:r>
            <a:r>
              <a:rPr lang="nl-NL" sz="2400" dirty="0"/>
              <a:t> 9 </a:t>
            </a:r>
            <a:r>
              <a:rPr lang="nl-NL" sz="2400" dirty="0" err="1"/>
              <a:t>months</a:t>
            </a:r>
            <a:r>
              <a:rPr lang="nl-NL" sz="2400" dirty="0"/>
              <a:t>* </a:t>
            </a:r>
            <a:r>
              <a:rPr lang="nl-NL" sz="2400" b="1" dirty="0" err="1"/>
              <a:t>and</a:t>
            </a:r>
            <a:endParaRPr lang="nl-NL" sz="2400" b="1" dirty="0"/>
          </a:p>
          <a:p>
            <a:pPr lvl="1"/>
            <a:r>
              <a:rPr lang="nl-NL" sz="2400" dirty="0" err="1"/>
              <a:t>can</a:t>
            </a:r>
            <a:r>
              <a:rPr lang="nl-NL" sz="2400" dirty="0"/>
              <a:t> </a:t>
            </a:r>
            <a:r>
              <a:rPr lang="nl-NL" sz="2400" dirty="0" err="1"/>
              <a:t>participate</a:t>
            </a:r>
            <a:r>
              <a:rPr lang="nl-NL" sz="2400" dirty="0"/>
              <a:t> in </a:t>
            </a:r>
            <a:r>
              <a:rPr lang="nl-NL" sz="2400" dirty="0" err="1"/>
              <a:t>the</a:t>
            </a:r>
            <a:r>
              <a:rPr lang="nl-NL" sz="2400" dirty="0"/>
              <a:t> </a:t>
            </a:r>
            <a:r>
              <a:rPr lang="nl-NL" sz="2400" dirty="0" err="1"/>
              <a:t>final</a:t>
            </a:r>
            <a:r>
              <a:rPr lang="nl-NL" sz="2400" dirty="0"/>
              <a:t> stage of </a:t>
            </a:r>
            <a:r>
              <a:rPr lang="nl-NL" sz="2400" dirty="0" err="1"/>
              <a:t>the</a:t>
            </a:r>
            <a:r>
              <a:rPr lang="nl-NL" sz="2400" dirty="0"/>
              <a:t> project in 2026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10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The coordinators of the Honours Programme are responsible for the selection of candidates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  <a:buNone/>
            </a:pPr>
            <a:r>
              <a:rPr lang="en-US" sz="1600" i="1" dirty="0"/>
              <a:t>* Exceptions like a Minor abroad can be discussed</a:t>
            </a:r>
          </a:p>
          <a:p>
            <a:pPr marL="1889125" indent="-1889125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kern="0" dirty="0">
              <a:latin typeface="+mn-lt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84D2CD4-E84D-4BC1-9956-BCC097F076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" t="1618" r="7908" b="4745"/>
          <a:stretch/>
        </p:blipFill>
        <p:spPr>
          <a:xfrm>
            <a:off x="6660232" y="5949280"/>
            <a:ext cx="1942031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8757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3200"/>
              <a:t>How to apply?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9999" y="1296000"/>
            <a:ext cx="8626604" cy="3627080"/>
          </a:xfrm>
        </p:spPr>
        <p:txBody>
          <a:bodyPr/>
          <a:lstStyle/>
          <a:p>
            <a:pPr>
              <a:buFont typeface="Verdana" pitchFamily="32" charset="0"/>
              <a:buAutoNum type="arabicPeriod"/>
            </a:pPr>
            <a:r>
              <a:rPr lang="en-US" sz="2400" dirty="0"/>
              <a:t>All students (</a:t>
            </a:r>
            <a:r>
              <a:rPr lang="en-US" sz="2400" i="1" dirty="0"/>
              <a:t>except Midwifery</a:t>
            </a:r>
            <a:r>
              <a:rPr lang="en-US" sz="2400" b="1" i="1" dirty="0"/>
              <a:t>*</a:t>
            </a:r>
            <a:r>
              <a:rPr lang="en-US" sz="2400" dirty="0"/>
              <a:t>) send the application to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>
                <a:hlinkClick r:id="rId2"/>
              </a:rPr>
              <a:t>askfhml@maastrichtuniversity.nl</a:t>
            </a:r>
            <a:r>
              <a:rPr lang="en-US" sz="2400" dirty="0"/>
              <a:t> or use the </a:t>
            </a:r>
            <a:r>
              <a:rPr lang="en-US" sz="2400" dirty="0" err="1"/>
              <a:t>askfhml</a:t>
            </a:r>
            <a:r>
              <a:rPr lang="en-US" sz="2400" dirty="0"/>
              <a:t> contact form</a:t>
            </a:r>
            <a:endParaRPr lang="en-US" sz="2400" b="1" dirty="0"/>
          </a:p>
          <a:p>
            <a:pPr>
              <a:buFont typeface="+mj-lt"/>
              <a:buAutoNum type="arabicPeriod"/>
            </a:pPr>
            <a:endParaRPr lang="en-US" sz="2400" b="1" dirty="0"/>
          </a:p>
          <a:p>
            <a:pPr marL="0" indent="0">
              <a:buNone/>
            </a:pPr>
            <a:r>
              <a:rPr lang="nl-NL" sz="2400" dirty="0"/>
              <a:t>2. </a:t>
            </a:r>
            <a:r>
              <a:rPr lang="nl-NL" sz="2400" dirty="0" err="1"/>
              <a:t>Enclose</a:t>
            </a:r>
            <a:r>
              <a:rPr lang="nl-NL" sz="2400" dirty="0"/>
              <a:t> </a:t>
            </a:r>
            <a:r>
              <a:rPr lang="nl-NL" sz="2400" dirty="0" err="1"/>
              <a:t>the</a:t>
            </a:r>
            <a:r>
              <a:rPr lang="nl-NL" sz="2400" dirty="0"/>
              <a:t> </a:t>
            </a:r>
            <a:r>
              <a:rPr lang="nl-NL" sz="2400" dirty="0" err="1"/>
              <a:t>following</a:t>
            </a:r>
            <a:r>
              <a:rPr lang="nl-NL" sz="2400" dirty="0"/>
              <a:t> items:</a:t>
            </a:r>
          </a:p>
          <a:p>
            <a:pPr marL="630238">
              <a:buFont typeface="Arial" panose="020B0604020202020204" pitchFamily="34" charset="0"/>
              <a:buChar char="•"/>
            </a:pPr>
            <a:r>
              <a:rPr lang="nl-NL" sz="2400" dirty="0" err="1"/>
              <a:t>Motivation</a:t>
            </a:r>
            <a:r>
              <a:rPr lang="nl-NL" sz="2400" dirty="0"/>
              <a:t> letter (max 1.5 A4)</a:t>
            </a:r>
          </a:p>
          <a:p>
            <a:pPr marL="630238">
              <a:buFont typeface="Arial" panose="020B0604020202020204" pitchFamily="34" charset="0"/>
              <a:buChar char="•"/>
            </a:pPr>
            <a:r>
              <a:rPr lang="nl-NL" sz="2400" dirty="0"/>
              <a:t>Curriculum vitae incl. skills</a:t>
            </a:r>
          </a:p>
          <a:p>
            <a:pPr marL="630238">
              <a:buFont typeface="Arial" panose="020B0604020202020204" pitchFamily="34" charset="0"/>
              <a:buChar char="•"/>
            </a:pPr>
            <a:r>
              <a:rPr lang="nl-NL" sz="2400" dirty="0"/>
              <a:t>Transcript of </a:t>
            </a:r>
            <a:r>
              <a:rPr lang="nl-NL" sz="2400" dirty="0" err="1"/>
              <a:t>the</a:t>
            </a:r>
            <a:r>
              <a:rPr lang="nl-NL" sz="2400" dirty="0"/>
              <a:t> </a:t>
            </a:r>
            <a:r>
              <a:rPr lang="nl-NL" sz="2400" dirty="0" err="1"/>
              <a:t>results</a:t>
            </a:r>
            <a:r>
              <a:rPr lang="nl-NL" sz="2400" dirty="0"/>
              <a:t> of </a:t>
            </a:r>
            <a:r>
              <a:rPr lang="nl-NL" sz="2400" dirty="0" err="1"/>
              <a:t>your</a:t>
            </a:r>
            <a:r>
              <a:rPr lang="nl-NL" sz="2400" dirty="0"/>
              <a:t> 1st </a:t>
            </a:r>
            <a:r>
              <a:rPr lang="nl-NL" sz="2400" dirty="0" err="1"/>
              <a:t>year</a:t>
            </a:r>
            <a:r>
              <a:rPr lang="nl-NL" sz="2400" dirty="0"/>
              <a:t> of </a:t>
            </a:r>
            <a:r>
              <a:rPr lang="nl-NL" sz="2400" dirty="0" err="1"/>
              <a:t>study</a:t>
            </a:r>
            <a:endParaRPr lang="nl-NL" sz="2400" dirty="0"/>
          </a:p>
          <a:p>
            <a:pPr marL="630238">
              <a:buFont typeface="Arial" panose="020B0604020202020204" pitchFamily="34" charset="0"/>
              <a:buChar char="•"/>
            </a:pPr>
            <a:r>
              <a:rPr lang="nl-NL" sz="2400" dirty="0"/>
              <a:t>Contact details incl. Student ID-</a:t>
            </a:r>
            <a:r>
              <a:rPr lang="nl-NL" sz="2400" dirty="0" err="1"/>
              <a:t>number</a:t>
            </a:r>
            <a:r>
              <a:rPr lang="nl-NL" sz="2400" dirty="0"/>
              <a:t> &amp; mobile </a:t>
            </a:r>
            <a:r>
              <a:rPr lang="nl-NL" sz="2400" dirty="0" err="1"/>
              <a:t>phone</a:t>
            </a:r>
            <a:r>
              <a:rPr lang="nl-NL" sz="2400" dirty="0"/>
              <a:t> </a:t>
            </a:r>
            <a:r>
              <a:rPr lang="nl-NL" sz="2400" dirty="0" err="1"/>
              <a:t>number</a:t>
            </a:r>
            <a:endParaRPr lang="nl-NL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nl-NL" sz="2400" dirty="0">
                <a:solidFill>
                  <a:srgbClr val="000000"/>
                </a:solidFill>
              </a:rPr>
              <a:t>* </a:t>
            </a:r>
            <a:r>
              <a:rPr lang="nl-NL" sz="2400" dirty="0" err="1">
                <a:solidFill>
                  <a:srgbClr val="000000"/>
                </a:solidFill>
              </a:rPr>
              <a:t>Students</a:t>
            </a:r>
            <a:r>
              <a:rPr lang="nl-NL" sz="2400" dirty="0">
                <a:solidFill>
                  <a:srgbClr val="000000"/>
                </a:solidFill>
              </a:rPr>
              <a:t> of </a:t>
            </a:r>
            <a:r>
              <a:rPr lang="nl-NL" sz="2400" dirty="0" err="1">
                <a:solidFill>
                  <a:srgbClr val="000000"/>
                </a:solidFill>
              </a:rPr>
              <a:t>the</a:t>
            </a:r>
            <a:r>
              <a:rPr lang="nl-NL" sz="2400" dirty="0">
                <a:solidFill>
                  <a:srgbClr val="000000"/>
                </a:solidFill>
              </a:rPr>
              <a:t> University of </a:t>
            </a:r>
            <a:r>
              <a:rPr lang="nl-NL" sz="2400" dirty="0" err="1">
                <a:solidFill>
                  <a:srgbClr val="000000"/>
                </a:solidFill>
              </a:rPr>
              <a:t>Midwifery</a:t>
            </a:r>
            <a:r>
              <a:rPr lang="nl-NL" sz="2400" dirty="0">
                <a:solidFill>
                  <a:srgbClr val="000000"/>
                </a:solidFill>
              </a:rPr>
              <a:t> </a:t>
            </a:r>
            <a:r>
              <a:rPr lang="nl-NL" sz="2400" dirty="0" err="1">
                <a:solidFill>
                  <a:srgbClr val="000000"/>
                </a:solidFill>
              </a:rPr>
              <a:t>Education</a:t>
            </a:r>
            <a:r>
              <a:rPr lang="nl-NL" sz="2400" dirty="0">
                <a:solidFill>
                  <a:srgbClr val="000000"/>
                </a:solidFill>
              </a:rPr>
              <a:t> </a:t>
            </a:r>
            <a:r>
              <a:rPr lang="nl-NL" sz="2400" dirty="0" err="1">
                <a:solidFill>
                  <a:srgbClr val="000000"/>
                </a:solidFill>
              </a:rPr>
              <a:t>and</a:t>
            </a:r>
            <a:r>
              <a:rPr lang="nl-NL" sz="2400" dirty="0">
                <a:solidFill>
                  <a:srgbClr val="000000"/>
                </a:solidFill>
              </a:rPr>
              <a:t> Studies </a:t>
            </a:r>
            <a:r>
              <a:rPr lang="nl-NL" sz="2400" dirty="0" err="1">
                <a:solidFill>
                  <a:srgbClr val="000000"/>
                </a:solidFill>
              </a:rPr>
              <a:t>can</a:t>
            </a:r>
            <a:r>
              <a:rPr lang="nl-NL" sz="2400" dirty="0">
                <a:solidFill>
                  <a:srgbClr val="000000"/>
                </a:solidFill>
              </a:rPr>
              <a:t> </a:t>
            </a:r>
            <a:r>
              <a:rPr lang="nl-NL" sz="2400" dirty="0" err="1">
                <a:solidFill>
                  <a:srgbClr val="000000"/>
                </a:solidFill>
              </a:rPr>
              <a:t>apply</a:t>
            </a:r>
            <a:r>
              <a:rPr lang="nl-NL" sz="2400" dirty="0">
                <a:solidFill>
                  <a:srgbClr val="000000"/>
                </a:solidFill>
              </a:rPr>
              <a:t> via: </a:t>
            </a:r>
            <a:r>
              <a:rPr lang="nl-NL" sz="2400" dirty="0">
                <a:solidFill>
                  <a:srgbClr val="000000"/>
                </a:solidFill>
                <a:hlinkClick r:id="rId3"/>
              </a:rPr>
              <a:t>honoursfhml@maastrichtuniversity.nl</a:t>
            </a:r>
            <a:endParaRPr lang="nl-NL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400" kern="0" dirty="0">
              <a:latin typeface="+mn-lt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64AC176-6AEB-4DB5-95CE-26919C86D5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" t="1618" r="7908" b="4745"/>
          <a:stretch/>
        </p:blipFill>
        <p:spPr>
          <a:xfrm>
            <a:off x="6660232" y="5949280"/>
            <a:ext cx="1942031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4846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3200"/>
              <a:t>How to apply?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2400" dirty="0"/>
              <a:t>3. Deadline </a:t>
            </a:r>
            <a:r>
              <a:rPr lang="nl-NL" sz="2400" dirty="0" err="1"/>
              <a:t>for</a:t>
            </a:r>
            <a:r>
              <a:rPr lang="nl-NL" sz="2400" dirty="0"/>
              <a:t> </a:t>
            </a:r>
            <a:r>
              <a:rPr lang="nl-NL" sz="2400" dirty="0" err="1"/>
              <a:t>application</a:t>
            </a:r>
            <a:r>
              <a:rPr lang="nl-NL" sz="2400" dirty="0"/>
              <a:t> </a:t>
            </a:r>
            <a:r>
              <a:rPr lang="nl-NL" sz="2400" b="1" u="sng" dirty="0" smtClean="0">
                <a:solidFill>
                  <a:srgbClr val="00A2DB"/>
                </a:solidFill>
              </a:rPr>
              <a:t>21</a:t>
            </a:r>
            <a:r>
              <a:rPr lang="nl-NL" sz="2400" b="1" u="sng" dirty="0" smtClean="0">
                <a:solidFill>
                  <a:srgbClr val="00A2DB"/>
                </a:solidFill>
              </a:rPr>
              <a:t>th </a:t>
            </a:r>
            <a:r>
              <a:rPr lang="nl-NL" sz="2400" b="1" u="sng" dirty="0">
                <a:solidFill>
                  <a:srgbClr val="00A2DB"/>
                </a:solidFill>
              </a:rPr>
              <a:t>of </a:t>
            </a:r>
            <a:r>
              <a:rPr lang="nl-NL" sz="2400" b="1" u="sng" dirty="0" err="1">
                <a:solidFill>
                  <a:srgbClr val="00A2DB"/>
                </a:solidFill>
              </a:rPr>
              <a:t>June</a:t>
            </a:r>
            <a:r>
              <a:rPr lang="nl-NL" sz="2400" b="1" u="sng" dirty="0">
                <a:solidFill>
                  <a:srgbClr val="00A2DB"/>
                </a:solidFill>
              </a:rPr>
              <a:t> 2024 at 23:59h</a:t>
            </a:r>
            <a:endParaRPr lang="en-US" sz="2400" u="sng" dirty="0">
              <a:solidFill>
                <a:srgbClr val="00A2DB"/>
              </a:solidFill>
            </a:endParaRPr>
          </a:p>
          <a:p>
            <a:pPr>
              <a:lnSpc>
                <a:spcPct val="80000"/>
              </a:lnSpc>
              <a:buFont typeface="Verdana" pitchFamily="32" charset="0"/>
              <a:buAutoNum type="arabicPeriod" startAt="4"/>
            </a:pPr>
            <a:endParaRPr lang="en-US" sz="2400" dirty="0"/>
          </a:p>
          <a:p>
            <a:pPr>
              <a:lnSpc>
                <a:spcPct val="80000"/>
              </a:lnSpc>
              <a:buFont typeface="Verdana" pitchFamily="32" charset="0"/>
              <a:buAutoNum type="arabicPeriod" startAt="4"/>
            </a:pPr>
            <a:r>
              <a:rPr lang="en-US" sz="2400" dirty="0"/>
              <a:t>Provisional admittance will be announced in the 2nd week of July 2024</a:t>
            </a:r>
          </a:p>
          <a:p>
            <a:pPr>
              <a:lnSpc>
                <a:spcPct val="80000"/>
              </a:lnSpc>
              <a:buFont typeface="Verdana" pitchFamily="32" charset="0"/>
              <a:buAutoNum type="arabicPeriod" startAt="4"/>
            </a:pPr>
            <a:endParaRPr lang="en-US" sz="2400" dirty="0"/>
          </a:p>
          <a:p>
            <a:pPr>
              <a:lnSpc>
                <a:spcPct val="80000"/>
              </a:lnSpc>
              <a:buFont typeface="Verdana" pitchFamily="32" charset="0"/>
              <a:buAutoNum type="arabicPeriod" startAt="4"/>
            </a:pPr>
            <a:r>
              <a:rPr lang="en-US" sz="2400" dirty="0"/>
              <a:t>Final admittance or rejection will be announced at the end of August 2024 after receiving the results of the Board of Examiners </a:t>
            </a:r>
          </a:p>
          <a:p>
            <a:pPr marL="0" indent="0">
              <a:lnSpc>
                <a:spcPct val="80000"/>
              </a:lnSpc>
              <a:buNone/>
            </a:pPr>
            <a:endParaRPr lang="en-US" sz="2400" dirty="0"/>
          </a:p>
          <a:p>
            <a:pPr marL="0" indent="0">
              <a:lnSpc>
                <a:spcPct val="80000"/>
              </a:lnSpc>
              <a:buNone/>
            </a:pPr>
            <a:endParaRPr lang="nl-NL" sz="2400" dirty="0"/>
          </a:p>
          <a:p>
            <a:pPr marL="0" indent="0">
              <a:lnSpc>
                <a:spcPct val="80000"/>
              </a:lnSpc>
              <a:buNone/>
            </a:pPr>
            <a:endParaRPr lang="nl-NL" sz="2400" dirty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buNone/>
            </a:pPr>
            <a:endParaRPr lang="nl-NL" sz="2400" dirty="0"/>
          </a:p>
          <a:p>
            <a:pPr marL="1889125" indent="-1889125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kern="0" dirty="0">
              <a:latin typeface="+mn-lt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B7F1812-145D-4336-81FD-4827DC8214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" t="1618" r="7908" b="4745"/>
          <a:stretch/>
        </p:blipFill>
        <p:spPr>
          <a:xfrm>
            <a:off x="6660232" y="5949280"/>
            <a:ext cx="1942031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1668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2422" t="42361" r="37188" b="15833"/>
          <a:stretch/>
        </p:blipFill>
        <p:spPr>
          <a:xfrm>
            <a:off x="1717432" y="977911"/>
            <a:ext cx="4786444" cy="2786691"/>
          </a:xfrm>
          <a:prstGeom prst="rect">
            <a:avLst/>
          </a:prstGeom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1612C450-463E-4219-B0D0-E93CC400B1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" t="2134" r="572" b="4048"/>
          <a:stretch/>
        </p:blipFill>
        <p:spPr>
          <a:xfrm>
            <a:off x="6121503" y="139674"/>
            <a:ext cx="3022497" cy="914989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B403456F-EF14-4860-BC62-143B54E95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414260"/>
            <a:ext cx="8326799" cy="756000"/>
          </a:xfrm>
        </p:spPr>
        <p:txBody>
          <a:bodyPr>
            <a:noAutofit/>
          </a:bodyPr>
          <a:lstStyle/>
          <a:p>
            <a:r>
              <a:rPr lang="en-US" sz="3200" dirty="0"/>
              <a:t>We challenge … YOU … to join the</a:t>
            </a:r>
            <a:endParaRPr lang="nl-NL" sz="3200" dirty="0"/>
          </a:p>
        </p:txBody>
      </p:sp>
      <p:sp>
        <p:nvSpPr>
          <p:cNvPr id="11" name="Tekstvak 6">
            <a:extLst>
              <a:ext uri="{FF2B5EF4-FFF2-40B4-BE49-F238E27FC236}">
                <a16:creationId xmlns:a16="http://schemas.microsoft.com/office/drawing/2014/main" id="{AEADE178-77EA-4F05-8F31-57CA68A3D231}"/>
              </a:ext>
            </a:extLst>
          </p:cNvPr>
          <p:cNvSpPr txBox="1"/>
          <p:nvPr/>
        </p:nvSpPr>
        <p:spPr>
          <a:xfrm>
            <a:off x="266625" y="977911"/>
            <a:ext cx="2683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Cohort 2022-2024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t="24259" b="6556"/>
          <a:stretch/>
        </p:blipFill>
        <p:spPr>
          <a:xfrm>
            <a:off x="0" y="3805616"/>
            <a:ext cx="6886248" cy="28328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3" b="17863"/>
          <a:stretch/>
        </p:blipFill>
        <p:spPr>
          <a:xfrm>
            <a:off x="6886248" y="1057133"/>
            <a:ext cx="2257752" cy="27587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230" y="4060007"/>
            <a:ext cx="1765788" cy="176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009587"/>
      </p:ext>
    </p:extLst>
  </p:cSld>
  <p:clrMapOvr>
    <a:masterClrMapping/>
  </p:clrMapOvr>
  <p:transition>
    <p:circl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Agenda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nl-NL" sz="2000" dirty="0"/>
              <a:t>18.30	Theo  de Kok		</a:t>
            </a:r>
            <a:r>
              <a:rPr lang="nl-NL" sz="2000" dirty="0" err="1"/>
              <a:t>Welcome</a:t>
            </a:r>
            <a:r>
              <a:rPr lang="nl-NL" sz="2000" dirty="0"/>
              <a:t> </a:t>
            </a:r>
          </a:p>
          <a:p>
            <a:pPr>
              <a:buNone/>
            </a:pPr>
            <a:r>
              <a:rPr lang="nl-NL" sz="2000" dirty="0"/>
              <a:t>							</a:t>
            </a:r>
            <a:r>
              <a:rPr lang="en-US" sz="2000" dirty="0"/>
              <a:t>An overview of the FHML </a:t>
            </a:r>
            <a:r>
              <a:rPr lang="en-US" sz="2000" dirty="0" err="1"/>
              <a:t>Honoursprogramme</a:t>
            </a:r>
            <a:r>
              <a:rPr lang="en-US" sz="2000" dirty="0"/>
              <a:t> 2023</a:t>
            </a:r>
            <a:endParaRPr lang="nl-NL" sz="2000" dirty="0"/>
          </a:p>
          <a:p>
            <a:pPr>
              <a:buNone/>
            </a:pPr>
            <a:r>
              <a:rPr lang="en-US" sz="2000" dirty="0"/>
              <a:t>							Projects &amp; competences</a:t>
            </a:r>
          </a:p>
          <a:p>
            <a:pPr>
              <a:buNone/>
            </a:pPr>
            <a:endParaRPr lang="en-US" sz="2000" dirty="0"/>
          </a:p>
          <a:p>
            <a:pPr>
              <a:buNone/>
            </a:pPr>
            <a:r>
              <a:rPr lang="en-US" sz="2000" dirty="0"/>
              <a:t>19.00 	Juanita Vernooy 	Elective courses</a:t>
            </a:r>
          </a:p>
          <a:p>
            <a:pPr>
              <a:buNone/>
            </a:pPr>
            <a:r>
              <a:rPr lang="en-US" sz="2000" dirty="0"/>
              <a:t>							</a:t>
            </a:r>
            <a:r>
              <a:rPr lang="nl-NL" sz="2000" dirty="0"/>
              <a:t>Application </a:t>
            </a:r>
            <a:r>
              <a:rPr lang="nl-NL" sz="2000" dirty="0" err="1"/>
              <a:t>and</a:t>
            </a:r>
            <a:r>
              <a:rPr lang="nl-NL" sz="2000" dirty="0"/>
              <a:t> </a:t>
            </a:r>
            <a:r>
              <a:rPr lang="nl-NL" sz="2000" dirty="0" err="1"/>
              <a:t>selection</a:t>
            </a:r>
            <a:endParaRPr lang="nl-NL" sz="2000" dirty="0"/>
          </a:p>
          <a:p>
            <a:pPr>
              <a:buNone/>
            </a:pPr>
            <a:endParaRPr lang="en-US" sz="2000" dirty="0"/>
          </a:p>
          <a:p>
            <a:pPr>
              <a:buNone/>
            </a:pPr>
            <a:r>
              <a:rPr lang="nl-NL" sz="2000" b="1" dirty="0">
                <a:solidFill>
                  <a:srgbClr val="00A2DB"/>
                </a:solidFill>
              </a:rPr>
              <a:t>19.15 	MAAHS			Presentation	</a:t>
            </a:r>
          </a:p>
          <a:p>
            <a:pPr>
              <a:buNone/>
            </a:pPr>
            <a:endParaRPr lang="nl-NL" sz="2000" dirty="0"/>
          </a:p>
          <a:p>
            <a:pPr>
              <a:buNone/>
            </a:pPr>
            <a:r>
              <a:rPr lang="nl-NL" sz="2000" dirty="0"/>
              <a:t>19.30	Honours+		Presentation</a:t>
            </a:r>
          </a:p>
          <a:p>
            <a:pPr>
              <a:buNone/>
            </a:pPr>
            <a:endParaRPr lang="nl-NL" sz="2000" dirty="0"/>
          </a:p>
          <a:p>
            <a:pPr>
              <a:buNone/>
            </a:pPr>
            <a:r>
              <a:rPr lang="nl-NL" sz="2000" dirty="0"/>
              <a:t>19.40	</a:t>
            </a:r>
            <a:r>
              <a:rPr lang="nl-NL" sz="2000" dirty="0" err="1"/>
              <a:t>Questions</a:t>
            </a:r>
            <a:r>
              <a:rPr lang="nl-NL" sz="2000" dirty="0"/>
              <a:t> </a:t>
            </a:r>
            <a:r>
              <a:rPr lang="nl-NL" sz="2000" dirty="0" err="1"/>
              <a:t>from</a:t>
            </a:r>
            <a:r>
              <a:rPr lang="nl-NL" sz="2000" dirty="0"/>
              <a:t> </a:t>
            </a:r>
            <a:r>
              <a:rPr lang="nl-NL" sz="2000" dirty="0" err="1"/>
              <a:t>the</a:t>
            </a:r>
            <a:r>
              <a:rPr lang="nl-NL" sz="2000" dirty="0"/>
              <a:t> </a:t>
            </a:r>
            <a:r>
              <a:rPr lang="nl-NL" sz="2000" dirty="0" err="1"/>
              <a:t>audience</a:t>
            </a:r>
            <a:endParaRPr lang="nl-NL" sz="2000" dirty="0"/>
          </a:p>
          <a:p>
            <a:pPr>
              <a:buNone/>
            </a:pPr>
            <a:endParaRPr lang="nl-NL" sz="2000" dirty="0"/>
          </a:p>
          <a:p>
            <a:pPr marL="0" indent="0">
              <a:lnSpc>
                <a:spcPct val="80000"/>
              </a:lnSpc>
              <a:buNone/>
            </a:pPr>
            <a:r>
              <a:rPr lang="nl-NL" sz="2000" dirty="0"/>
              <a:t>20.15	</a:t>
            </a:r>
            <a:r>
              <a:rPr lang="nl-NL" sz="2000" dirty="0" err="1"/>
              <a:t>Closure</a:t>
            </a:r>
            <a:endParaRPr lang="en-US" sz="2000" dirty="0"/>
          </a:p>
          <a:p>
            <a:pPr marL="0" indent="0">
              <a:buNone/>
            </a:pPr>
            <a:endParaRPr lang="nl-NL" sz="20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8693AA3-CCB8-4DFA-ADC4-983C632098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" t="1618" r="7908" b="4745"/>
          <a:stretch/>
        </p:blipFill>
        <p:spPr>
          <a:xfrm>
            <a:off x="6660232" y="5949280"/>
            <a:ext cx="1942031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461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Agenda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nl-NL" sz="2000" dirty="0"/>
              <a:t>18.30	Theo  de Kok		</a:t>
            </a:r>
            <a:r>
              <a:rPr lang="nl-NL" sz="2000" dirty="0" err="1"/>
              <a:t>Welcome</a:t>
            </a:r>
            <a:r>
              <a:rPr lang="nl-NL" sz="2000" dirty="0"/>
              <a:t> </a:t>
            </a:r>
          </a:p>
          <a:p>
            <a:pPr>
              <a:buNone/>
            </a:pPr>
            <a:r>
              <a:rPr lang="nl-NL" sz="2000" dirty="0"/>
              <a:t>							</a:t>
            </a:r>
            <a:r>
              <a:rPr lang="en-US" sz="2000" dirty="0"/>
              <a:t>An overview of the FHML Honours </a:t>
            </a:r>
            <a:r>
              <a:rPr lang="en-US" sz="2000" dirty="0" err="1"/>
              <a:t>Programme</a:t>
            </a:r>
            <a:endParaRPr lang="nl-NL" sz="2000" dirty="0"/>
          </a:p>
          <a:p>
            <a:pPr>
              <a:buNone/>
            </a:pPr>
            <a:r>
              <a:rPr lang="en-US" sz="2000" dirty="0"/>
              <a:t>							Projects &amp; competences</a:t>
            </a:r>
          </a:p>
          <a:p>
            <a:pPr>
              <a:buNone/>
            </a:pPr>
            <a:endParaRPr lang="en-US" sz="2000" dirty="0"/>
          </a:p>
          <a:p>
            <a:pPr>
              <a:buNone/>
            </a:pPr>
            <a:r>
              <a:rPr lang="en-US" sz="2000" dirty="0"/>
              <a:t>19.00 	Juanita Vernooy	Elective courses</a:t>
            </a:r>
          </a:p>
          <a:p>
            <a:pPr>
              <a:buNone/>
            </a:pPr>
            <a:r>
              <a:rPr lang="en-US" sz="2000" dirty="0"/>
              <a:t>							</a:t>
            </a:r>
            <a:r>
              <a:rPr lang="nl-NL" sz="2000" dirty="0"/>
              <a:t>Application </a:t>
            </a:r>
            <a:r>
              <a:rPr lang="nl-NL" sz="2000" dirty="0" err="1"/>
              <a:t>and</a:t>
            </a:r>
            <a:r>
              <a:rPr lang="nl-NL" sz="2000" dirty="0"/>
              <a:t> </a:t>
            </a:r>
            <a:r>
              <a:rPr lang="nl-NL" sz="2000" dirty="0" err="1"/>
              <a:t>selection</a:t>
            </a:r>
            <a:endParaRPr lang="nl-NL" sz="2000" dirty="0"/>
          </a:p>
          <a:p>
            <a:pPr>
              <a:buNone/>
            </a:pPr>
            <a:endParaRPr lang="en-US" sz="2000" dirty="0"/>
          </a:p>
          <a:p>
            <a:pPr>
              <a:buNone/>
            </a:pPr>
            <a:r>
              <a:rPr lang="nl-NL" sz="2000" dirty="0"/>
              <a:t>19.15 	MAAHS			Presentation	</a:t>
            </a:r>
          </a:p>
          <a:p>
            <a:pPr>
              <a:buNone/>
            </a:pPr>
            <a:endParaRPr lang="nl-NL" sz="2000" dirty="0"/>
          </a:p>
          <a:p>
            <a:pPr>
              <a:buNone/>
            </a:pPr>
            <a:r>
              <a:rPr lang="nl-NL" sz="2000" dirty="0"/>
              <a:t>19.30	Honours+		Presentation</a:t>
            </a:r>
          </a:p>
          <a:p>
            <a:pPr>
              <a:buNone/>
            </a:pPr>
            <a:endParaRPr lang="nl-NL" sz="2000" dirty="0"/>
          </a:p>
          <a:p>
            <a:pPr>
              <a:buNone/>
            </a:pPr>
            <a:r>
              <a:rPr lang="nl-NL" sz="2000" dirty="0"/>
              <a:t>19.40	</a:t>
            </a:r>
            <a:r>
              <a:rPr lang="nl-NL" sz="2000" dirty="0" err="1"/>
              <a:t>Questions</a:t>
            </a:r>
            <a:r>
              <a:rPr lang="nl-NL" sz="2000" dirty="0"/>
              <a:t> </a:t>
            </a:r>
            <a:r>
              <a:rPr lang="nl-NL" sz="2000" dirty="0" err="1"/>
              <a:t>from</a:t>
            </a:r>
            <a:r>
              <a:rPr lang="nl-NL" sz="2000" dirty="0"/>
              <a:t> </a:t>
            </a:r>
            <a:r>
              <a:rPr lang="nl-NL" sz="2000" dirty="0" err="1"/>
              <a:t>the</a:t>
            </a:r>
            <a:r>
              <a:rPr lang="nl-NL" sz="2000" dirty="0"/>
              <a:t> </a:t>
            </a:r>
            <a:r>
              <a:rPr lang="nl-NL" sz="2000" dirty="0" err="1"/>
              <a:t>audience</a:t>
            </a:r>
            <a:endParaRPr lang="nl-NL" sz="2000" dirty="0"/>
          </a:p>
          <a:p>
            <a:pPr>
              <a:buNone/>
            </a:pPr>
            <a:endParaRPr lang="nl-NL" sz="2000" dirty="0"/>
          </a:p>
          <a:p>
            <a:pPr marL="0" indent="0">
              <a:lnSpc>
                <a:spcPct val="80000"/>
              </a:lnSpc>
              <a:buNone/>
            </a:pPr>
            <a:r>
              <a:rPr lang="nl-NL" sz="2000" dirty="0"/>
              <a:t>20.15	</a:t>
            </a:r>
            <a:r>
              <a:rPr lang="nl-NL" sz="2000" dirty="0" err="1"/>
              <a:t>Closure</a:t>
            </a:r>
            <a:endParaRPr lang="en-US" sz="2000" dirty="0"/>
          </a:p>
          <a:p>
            <a:pPr marL="0" indent="0">
              <a:buNone/>
            </a:pPr>
            <a:endParaRPr lang="nl-NL" sz="20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8693AA3-CCB8-4DFA-ADC4-983C632098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" t="1618" r="7908" b="4745"/>
          <a:stretch/>
        </p:blipFill>
        <p:spPr>
          <a:xfrm>
            <a:off x="6660232" y="5949280"/>
            <a:ext cx="1942031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6708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3" descr="Gerelateerde afbeelding"/>
          <p:cNvPicPr preferRelativeResize="0"/>
          <p:nvPr/>
        </p:nvPicPr>
        <p:blipFill rotWithShape="1">
          <a:blip r:embed="rId3">
            <a:alphaModFix/>
          </a:blip>
          <a:srcRect l="4898" r="3543" b="-1"/>
          <a:stretch/>
        </p:blipFill>
        <p:spPr>
          <a:xfrm>
            <a:off x="-1" y="590550"/>
            <a:ext cx="9144000" cy="5574753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/>
          <p:nvPr/>
        </p:nvSpPr>
        <p:spPr>
          <a:xfrm flipH="1">
            <a:off x="-2903" y="1790600"/>
            <a:ext cx="4512879" cy="4394869"/>
          </a:xfrm>
          <a:custGeom>
            <a:avLst/>
            <a:gdLst/>
            <a:ahLst/>
            <a:cxnLst/>
            <a:rect l="l" t="t" r="r" b="b"/>
            <a:pathLst>
              <a:path w="1333" h="1298" extrusionOk="0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lt1">
              <a:alpha val="74509"/>
            </a:schemeClr>
          </a:solidFill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0" name="Google Shape;90;p13"/>
          <p:cNvCxnSpPr/>
          <p:nvPr/>
        </p:nvCxnSpPr>
        <p:spPr>
          <a:xfrm>
            <a:off x="1715288" y="3360104"/>
            <a:ext cx="701565" cy="0"/>
          </a:xfrm>
          <a:prstGeom prst="straightConnector1">
            <a:avLst/>
          </a:prstGeom>
          <a:noFill/>
          <a:ln w="25400" cap="sq" cmpd="sng">
            <a:solidFill>
              <a:srgbClr val="262626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91" name="Google Shape;91;p13"/>
          <p:cNvSpPr txBox="1">
            <a:spLocks noGrp="1"/>
          </p:cNvSpPr>
          <p:nvPr>
            <p:ph type="title"/>
          </p:nvPr>
        </p:nvSpPr>
        <p:spPr>
          <a:xfrm>
            <a:off x="489519" y="2280799"/>
            <a:ext cx="3153103" cy="100706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18F"/>
              </a:buClr>
              <a:buSzPts val="8800"/>
            </a:pPr>
            <a:r>
              <a:rPr lang="nl-NL" sz="6000" dirty="0">
                <a:solidFill>
                  <a:srgbClr val="33318F"/>
                </a:solidFill>
                <a:latin typeface="Calibri"/>
                <a:ea typeface="Calibri"/>
                <a:cs typeface="Calibri"/>
                <a:sym typeface="Calibri"/>
              </a:rPr>
              <a:t>MAAHS</a:t>
            </a:r>
            <a:endParaRPr sz="6000" dirty="0"/>
          </a:p>
        </p:txBody>
      </p:sp>
      <p:pic>
        <p:nvPicPr>
          <p:cNvPr id="92" name="Google Shape;92;p13"/>
          <p:cNvPicPr preferRelativeResize="0"/>
          <p:nvPr/>
        </p:nvPicPr>
        <p:blipFill rotWithShape="1">
          <a:blip r:embed="rId4">
            <a:alphaModFix/>
          </a:blip>
          <a:srcRect l="20" t="-12782" r="-377" b="9773"/>
          <a:stretch/>
        </p:blipFill>
        <p:spPr>
          <a:xfrm>
            <a:off x="865245" y="3299778"/>
            <a:ext cx="2486785" cy="2604496"/>
          </a:xfrm>
          <a:custGeom>
            <a:avLst/>
            <a:gdLst/>
            <a:ahLst/>
            <a:cxnLst/>
            <a:rect l="l" t="t" r="r" b="b"/>
            <a:pathLst>
              <a:path w="5385130" h="6210629" extrusionOk="0">
                <a:moveTo>
                  <a:pt x="2203018" y="0"/>
                </a:moveTo>
                <a:cubicBezTo>
                  <a:pt x="3960450" y="0"/>
                  <a:pt x="5385130" y="1424680"/>
                  <a:pt x="5385130" y="3182112"/>
                </a:cubicBezTo>
                <a:cubicBezTo>
                  <a:pt x="5385130" y="4500186"/>
                  <a:pt x="4583748" y="5631087"/>
                  <a:pt x="3441640" y="6114158"/>
                </a:cubicBezTo>
                <a:lnTo>
                  <a:pt x="3178061" y="6210629"/>
                </a:lnTo>
                <a:lnTo>
                  <a:pt x="1233206" y="6210629"/>
                </a:lnTo>
                <a:lnTo>
                  <a:pt x="1108901" y="6171135"/>
                </a:lnTo>
                <a:cubicBezTo>
                  <a:pt x="767738" y="6046219"/>
                  <a:pt x="453928" y="5864559"/>
                  <a:pt x="178899" y="5637585"/>
                </a:cubicBezTo>
                <a:lnTo>
                  <a:pt x="0" y="5474990"/>
                </a:lnTo>
                <a:lnTo>
                  <a:pt x="0" y="889234"/>
                </a:lnTo>
                <a:lnTo>
                  <a:pt x="178899" y="726640"/>
                </a:lnTo>
                <a:cubicBezTo>
                  <a:pt x="728956" y="272693"/>
                  <a:pt x="1434142" y="0"/>
                  <a:pt x="220301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A302636B-A6FF-422A-9F54-D660D80846D5}"/>
              </a:ext>
            </a:extLst>
          </p:cNvPr>
          <p:cNvSpPr/>
          <p:nvPr/>
        </p:nvSpPr>
        <p:spPr bwMode="auto">
          <a:xfrm>
            <a:off x="5724128" y="404664"/>
            <a:ext cx="3064272" cy="5760639"/>
          </a:xfrm>
          <a:prstGeom prst="rect">
            <a:avLst/>
          </a:prstGeom>
          <a:solidFill>
            <a:schemeClr val="bg1">
              <a:alpha val="7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3200" b="0" i="0" u="none" strike="noStrike" cap="none" normalizeH="0" baseline="0">
              <a:ln>
                <a:noFill/>
              </a:ln>
              <a:solidFill>
                <a:srgbClr val="001C3D"/>
              </a:solidFill>
              <a:effectLst/>
              <a:latin typeface="Verdana" pitchFamily="34" charset="0"/>
            </a:endParaRPr>
          </a:p>
        </p:txBody>
      </p:sp>
      <p:sp>
        <p:nvSpPr>
          <p:cNvPr id="10" name="Google Shape;98;p14">
            <a:extLst>
              <a:ext uri="{FF2B5EF4-FFF2-40B4-BE49-F238E27FC236}">
                <a16:creationId xmlns:a16="http://schemas.microsoft.com/office/drawing/2014/main" id="{F373DEF8-6C64-4120-9791-4CBE5460F1FE}"/>
              </a:ext>
            </a:extLst>
          </p:cNvPr>
          <p:cNvSpPr txBox="1">
            <a:spLocks/>
          </p:cNvSpPr>
          <p:nvPr/>
        </p:nvSpPr>
        <p:spPr bwMode="auto">
          <a:xfrm>
            <a:off x="5706318" y="836713"/>
            <a:ext cx="306427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spcFirstLastPara="1" vert="horz" wrap="square" lIns="68569" tIns="34275" rIns="68569" bIns="34275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1C3D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1C3D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1C3D"/>
                </a:solidFill>
                <a:latin typeface="+mn-lt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1C3D"/>
                </a:solidFill>
                <a:latin typeface="+mn-lt"/>
              </a:defRPr>
            </a:lvl4pPr>
            <a:lvl5pPr marL="1981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+mn-lt"/>
              </a:defRPr>
            </a:lvl5pPr>
            <a:lvl6pPr marL="2438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+mn-lt"/>
              </a:defRPr>
            </a:lvl6pPr>
            <a:lvl7pPr marL="2895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+mn-lt"/>
              </a:defRPr>
            </a:lvl7pPr>
            <a:lvl8pPr marL="3352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+mn-lt"/>
              </a:defRPr>
            </a:lvl8pPr>
            <a:lvl9pPr marL="3810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+mn-lt"/>
              </a:defRPr>
            </a:lvl9pPr>
          </a:lstStyle>
          <a:p>
            <a:pPr marL="3810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800" b="1" kern="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Maastricht Association of </a:t>
            </a:r>
            <a:r>
              <a:rPr lang="en-US" sz="1800" b="1" kern="0" dirty="0">
                <a:solidFill>
                  <a:schemeClr val="accent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Alumni and Honours Students</a:t>
            </a:r>
            <a:endParaRPr lang="en-US" sz="1800" b="1" kern="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FontTx/>
              <a:buNone/>
            </a:pPr>
            <a:endParaRPr lang="en-US" sz="1800" kern="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FontTx/>
              <a:buNone/>
            </a:pPr>
            <a:endParaRPr lang="en-US" sz="1800" kern="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10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800" kern="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1800" kern="0" dirty="0">
                <a:solidFill>
                  <a:schemeClr val="accent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ou become a member!</a:t>
            </a:r>
          </a:p>
          <a:p>
            <a:pPr marL="3810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sz="1800" kern="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3810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sz="1800" kern="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3810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800" kern="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Organizing fun and educational activities for all </a:t>
            </a:r>
            <a:r>
              <a:rPr lang="en-US" sz="1800" kern="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honours</a:t>
            </a:r>
            <a:r>
              <a:rPr lang="en-US" sz="1800" kern="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alumni students:</a:t>
            </a:r>
          </a:p>
          <a:p>
            <a:pPr marL="323850" indent="-2857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Tx/>
              <a:buChar char="-"/>
            </a:pPr>
            <a:r>
              <a:rPr lang="en-US" sz="1800" kern="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 period</a:t>
            </a:r>
          </a:p>
          <a:p>
            <a:pPr marL="323850" indent="-2857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Tx/>
              <a:buChar char="-"/>
            </a:pPr>
            <a:r>
              <a:rPr lang="en-US" sz="1800" kern="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Labtour</a:t>
            </a:r>
            <a:endParaRPr lang="en-US" sz="1800" kern="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23850" indent="-2857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Tx/>
              <a:buChar char="-"/>
            </a:pPr>
            <a:r>
              <a:rPr lang="en-US" sz="1800" kern="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Pubquiz</a:t>
            </a:r>
            <a:endParaRPr lang="en-US" sz="1800" kern="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23850" indent="-2857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Tx/>
              <a:buChar char="-"/>
            </a:pPr>
            <a:r>
              <a:rPr lang="en-US" sz="1800" kern="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Events</a:t>
            </a:r>
          </a:p>
          <a:p>
            <a:pPr marL="323850" indent="-2857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Tx/>
              <a:buChar char="-"/>
            </a:pPr>
            <a:r>
              <a:rPr lang="en-US" sz="1800" kern="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Graduation</a:t>
            </a:r>
          </a:p>
          <a:p>
            <a:pPr marL="323850" indent="-28575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Tx/>
              <a:buChar char="-"/>
            </a:pPr>
            <a:r>
              <a:rPr lang="en-US" sz="1800" kern="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and much more!</a:t>
            </a:r>
          </a:p>
          <a:p>
            <a:pPr marL="3810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sz="1800" kern="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10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sz="1800" kern="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10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800" kern="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E-mail: Maahs-fhml@maastrichtuniversity.nl</a:t>
            </a:r>
          </a:p>
          <a:p>
            <a:pPr marL="3810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sz="1800" kern="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10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sz="1800" kern="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10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800" kern="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Facebook: MAAHSFHML</a:t>
            </a:r>
          </a:p>
          <a:p>
            <a:pPr marL="3810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sz="1800" kern="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FontTx/>
              <a:buNone/>
            </a:pPr>
            <a:endParaRPr lang="en-US" sz="1800" kern="0" dirty="0">
              <a:solidFill>
                <a:schemeClr val="accent2"/>
              </a:solidFill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36F91012-C69F-4A3C-9B11-EBAE82B690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" t="1618" r="7908" b="4745"/>
          <a:stretch/>
        </p:blipFill>
        <p:spPr>
          <a:xfrm>
            <a:off x="6660232" y="5949280"/>
            <a:ext cx="1942031" cy="720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97"/>
    </mc:Choice>
    <mc:Fallback xmlns="">
      <p:transition spd="slow" advTm="11197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/>
          <p:nvPr/>
        </p:nvSpPr>
        <p:spPr>
          <a:xfrm flipH="1">
            <a:off x="-2903" y="1245663"/>
            <a:ext cx="4512879" cy="4394869"/>
          </a:xfrm>
          <a:custGeom>
            <a:avLst/>
            <a:gdLst/>
            <a:ahLst/>
            <a:cxnLst/>
            <a:rect l="l" t="t" r="r" b="b"/>
            <a:pathLst>
              <a:path w="1333" h="1298" extrusionOk="0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lt1">
              <a:alpha val="74509"/>
            </a:schemeClr>
          </a:solidFill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0" name="Google Shape;90;p13"/>
          <p:cNvCxnSpPr/>
          <p:nvPr/>
        </p:nvCxnSpPr>
        <p:spPr>
          <a:xfrm>
            <a:off x="1715288" y="2815167"/>
            <a:ext cx="701565" cy="0"/>
          </a:xfrm>
          <a:prstGeom prst="straightConnector1">
            <a:avLst/>
          </a:prstGeom>
          <a:noFill/>
          <a:ln w="25400" cap="sq" cmpd="sng">
            <a:solidFill>
              <a:srgbClr val="262626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91" name="Google Shape;91;p13"/>
          <p:cNvSpPr txBox="1">
            <a:spLocks noGrp="1"/>
          </p:cNvSpPr>
          <p:nvPr>
            <p:ph type="title"/>
          </p:nvPr>
        </p:nvSpPr>
        <p:spPr>
          <a:xfrm>
            <a:off x="489519" y="1735862"/>
            <a:ext cx="3153103" cy="100706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18F"/>
              </a:buClr>
              <a:buSzPts val="8800"/>
            </a:pPr>
            <a:r>
              <a:rPr lang="nl-NL" sz="6000" dirty="0">
                <a:solidFill>
                  <a:srgbClr val="33318F"/>
                </a:solidFill>
                <a:latin typeface="Calibri"/>
                <a:ea typeface="Calibri"/>
                <a:cs typeface="Calibri"/>
                <a:sym typeface="Calibri"/>
              </a:rPr>
              <a:t>MAAHS</a:t>
            </a:r>
            <a:endParaRPr sz="6000" dirty="0"/>
          </a:p>
        </p:txBody>
      </p:sp>
      <p:pic>
        <p:nvPicPr>
          <p:cNvPr id="92" name="Google Shape;92;p13"/>
          <p:cNvPicPr preferRelativeResize="0"/>
          <p:nvPr/>
        </p:nvPicPr>
        <p:blipFill rotWithShape="1">
          <a:blip r:embed="rId3">
            <a:alphaModFix/>
          </a:blip>
          <a:srcRect l="20" t="-12782" r="-377" b="9773"/>
          <a:stretch/>
        </p:blipFill>
        <p:spPr>
          <a:xfrm>
            <a:off x="872867" y="2641413"/>
            <a:ext cx="2486785" cy="2604496"/>
          </a:xfrm>
          <a:custGeom>
            <a:avLst/>
            <a:gdLst/>
            <a:ahLst/>
            <a:cxnLst/>
            <a:rect l="l" t="t" r="r" b="b"/>
            <a:pathLst>
              <a:path w="5385130" h="6210629" extrusionOk="0">
                <a:moveTo>
                  <a:pt x="2203018" y="0"/>
                </a:moveTo>
                <a:cubicBezTo>
                  <a:pt x="3960450" y="0"/>
                  <a:pt x="5385130" y="1424680"/>
                  <a:pt x="5385130" y="3182112"/>
                </a:cubicBezTo>
                <a:cubicBezTo>
                  <a:pt x="5385130" y="4500186"/>
                  <a:pt x="4583748" y="5631087"/>
                  <a:pt x="3441640" y="6114158"/>
                </a:cubicBezTo>
                <a:lnTo>
                  <a:pt x="3178061" y="6210629"/>
                </a:lnTo>
                <a:lnTo>
                  <a:pt x="1233206" y="6210629"/>
                </a:lnTo>
                <a:lnTo>
                  <a:pt x="1108901" y="6171135"/>
                </a:lnTo>
                <a:cubicBezTo>
                  <a:pt x="767738" y="6046219"/>
                  <a:pt x="453928" y="5864559"/>
                  <a:pt x="178899" y="5637585"/>
                </a:cubicBezTo>
                <a:lnTo>
                  <a:pt x="0" y="5474990"/>
                </a:lnTo>
                <a:lnTo>
                  <a:pt x="0" y="889234"/>
                </a:lnTo>
                <a:lnTo>
                  <a:pt x="178899" y="726640"/>
                </a:lnTo>
                <a:cubicBezTo>
                  <a:pt x="728956" y="272693"/>
                  <a:pt x="1434142" y="0"/>
                  <a:pt x="220301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A302636B-A6FF-422A-9F54-D660D80846D5}"/>
              </a:ext>
            </a:extLst>
          </p:cNvPr>
          <p:cNvSpPr/>
          <p:nvPr/>
        </p:nvSpPr>
        <p:spPr bwMode="auto">
          <a:xfrm flipH="1">
            <a:off x="8788400" y="3602182"/>
            <a:ext cx="263236" cy="2563121"/>
          </a:xfrm>
          <a:prstGeom prst="rect">
            <a:avLst/>
          </a:prstGeom>
          <a:solidFill>
            <a:schemeClr val="bg1">
              <a:alpha val="7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3200" b="0" i="0" u="none" strike="noStrike" cap="none" normalizeH="0" baseline="0">
              <a:ln>
                <a:noFill/>
              </a:ln>
              <a:solidFill>
                <a:srgbClr val="001C3D"/>
              </a:solidFill>
              <a:effectLst/>
              <a:latin typeface="Verdana" pitchFamily="34" charset="0"/>
            </a:endParaRPr>
          </a:p>
        </p:txBody>
      </p:sp>
      <p:sp>
        <p:nvSpPr>
          <p:cNvPr id="10" name="Google Shape;98;p14">
            <a:extLst>
              <a:ext uri="{FF2B5EF4-FFF2-40B4-BE49-F238E27FC236}">
                <a16:creationId xmlns:a16="http://schemas.microsoft.com/office/drawing/2014/main" id="{F373DEF8-6C64-4120-9791-4CBE5460F1FE}"/>
              </a:ext>
            </a:extLst>
          </p:cNvPr>
          <p:cNvSpPr txBox="1">
            <a:spLocks/>
          </p:cNvSpPr>
          <p:nvPr/>
        </p:nvSpPr>
        <p:spPr bwMode="auto">
          <a:xfrm>
            <a:off x="355600" y="629236"/>
            <a:ext cx="788081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spcFirstLastPara="1" vert="horz" wrap="square" lIns="68569" tIns="34275" rIns="68569" bIns="34275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1C3D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1C3D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1C3D"/>
                </a:solidFill>
                <a:latin typeface="+mn-lt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1C3D"/>
                </a:solidFill>
                <a:latin typeface="+mn-lt"/>
              </a:defRPr>
            </a:lvl4pPr>
            <a:lvl5pPr marL="1981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+mn-lt"/>
              </a:defRPr>
            </a:lvl5pPr>
            <a:lvl6pPr marL="2438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+mn-lt"/>
              </a:defRPr>
            </a:lvl6pPr>
            <a:lvl7pPr marL="2895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+mn-lt"/>
              </a:defRPr>
            </a:lvl7pPr>
            <a:lvl8pPr marL="3352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+mn-lt"/>
              </a:defRPr>
            </a:lvl8pPr>
            <a:lvl9pPr marL="3810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+mn-lt"/>
              </a:defRPr>
            </a:lvl9pPr>
          </a:lstStyle>
          <a:p>
            <a:pPr marL="3810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nl-NL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hlinkClick r:id="rId4"/>
              </a:rPr>
              <a:t>https://www.canva.com/design/DAGF1q5o_qE/eQJdOZWQiE_SV7snrReIgw/view?utm_content=DAGF1q5o_qE&amp;utm_campaign=designshare&amp;utm_medium=link&amp;utm_source=editor</a:t>
            </a:r>
            <a:r>
              <a:rPr lang="nl-NL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/>
            </a:r>
            <a:br>
              <a:rPr lang="nl-NL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</a:br>
            <a:r>
              <a:rPr lang="nl-NL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 </a:t>
            </a:r>
            <a:endParaRPr lang="en-US" sz="1800" kern="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FontTx/>
              <a:buNone/>
            </a:pPr>
            <a:endParaRPr lang="en-US" sz="1800" kern="0" dirty="0">
              <a:solidFill>
                <a:schemeClr val="accent2"/>
              </a:solidFill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36F91012-C69F-4A3C-9B11-EBAE82B690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" t="1618" r="7908" b="4745"/>
          <a:stretch/>
        </p:blipFill>
        <p:spPr>
          <a:xfrm>
            <a:off x="6660232" y="5949280"/>
            <a:ext cx="1942031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53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97"/>
    </mc:Choice>
    <mc:Fallback xmlns="">
      <p:transition spd="slow" advTm="11197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Agenda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9999" y="1296000"/>
            <a:ext cx="8784001" cy="3627080"/>
          </a:xfrm>
        </p:spPr>
        <p:txBody>
          <a:bodyPr/>
          <a:lstStyle/>
          <a:p>
            <a:pPr>
              <a:buNone/>
            </a:pPr>
            <a:r>
              <a:rPr lang="nl-NL" sz="2000" dirty="0"/>
              <a:t>18.30	Theo  de Kok		</a:t>
            </a:r>
            <a:r>
              <a:rPr lang="nl-NL" sz="2000" dirty="0" err="1"/>
              <a:t>Welcome</a:t>
            </a:r>
            <a:r>
              <a:rPr lang="nl-NL" sz="2000" dirty="0"/>
              <a:t> </a:t>
            </a:r>
          </a:p>
          <a:p>
            <a:pPr>
              <a:buNone/>
            </a:pPr>
            <a:r>
              <a:rPr lang="nl-NL" sz="2000" dirty="0"/>
              <a:t>							</a:t>
            </a:r>
            <a:r>
              <a:rPr lang="en-US" sz="2000" dirty="0"/>
              <a:t>An overview of the FHML </a:t>
            </a:r>
            <a:r>
              <a:rPr lang="en-US" sz="2000" dirty="0" err="1"/>
              <a:t>Honoursprogramme</a:t>
            </a:r>
            <a:r>
              <a:rPr lang="en-US" sz="2000" dirty="0"/>
              <a:t> 2023</a:t>
            </a:r>
            <a:endParaRPr lang="nl-NL" sz="2000" dirty="0"/>
          </a:p>
          <a:p>
            <a:pPr>
              <a:buNone/>
            </a:pPr>
            <a:r>
              <a:rPr lang="en-US" sz="2000" dirty="0"/>
              <a:t>							Projects &amp; competences</a:t>
            </a:r>
          </a:p>
          <a:p>
            <a:pPr>
              <a:buNone/>
            </a:pPr>
            <a:endParaRPr lang="en-US" sz="2000" dirty="0"/>
          </a:p>
          <a:p>
            <a:pPr>
              <a:buNone/>
            </a:pPr>
            <a:r>
              <a:rPr lang="en-US" sz="2000" dirty="0"/>
              <a:t>19.00 	Juanita Vernooy 	Elective courses</a:t>
            </a:r>
          </a:p>
          <a:p>
            <a:pPr>
              <a:buNone/>
            </a:pPr>
            <a:r>
              <a:rPr lang="en-US" sz="2000" dirty="0"/>
              <a:t>							</a:t>
            </a:r>
            <a:r>
              <a:rPr lang="nl-NL" sz="2000" dirty="0"/>
              <a:t>Application </a:t>
            </a:r>
            <a:r>
              <a:rPr lang="nl-NL" sz="2000" dirty="0" err="1"/>
              <a:t>and</a:t>
            </a:r>
            <a:r>
              <a:rPr lang="nl-NL" sz="2000" dirty="0"/>
              <a:t> </a:t>
            </a:r>
            <a:r>
              <a:rPr lang="nl-NL" sz="2000" dirty="0" err="1"/>
              <a:t>selection</a:t>
            </a:r>
            <a:endParaRPr lang="nl-NL" sz="2000" dirty="0"/>
          </a:p>
          <a:p>
            <a:pPr>
              <a:buNone/>
            </a:pPr>
            <a:endParaRPr lang="en-US" sz="2000" dirty="0"/>
          </a:p>
          <a:p>
            <a:pPr>
              <a:buNone/>
            </a:pPr>
            <a:r>
              <a:rPr lang="nl-NL" sz="2000" dirty="0"/>
              <a:t>19.15 	MAAHS			Presentation	</a:t>
            </a:r>
          </a:p>
          <a:p>
            <a:pPr>
              <a:buNone/>
            </a:pPr>
            <a:endParaRPr lang="nl-NL" sz="2000" dirty="0"/>
          </a:p>
          <a:p>
            <a:pPr>
              <a:buNone/>
            </a:pPr>
            <a:r>
              <a:rPr lang="nl-NL" sz="2000" b="1" dirty="0">
                <a:solidFill>
                  <a:srgbClr val="00A2DB"/>
                </a:solidFill>
              </a:rPr>
              <a:t>19.30	</a:t>
            </a:r>
            <a:r>
              <a:rPr lang="nl-NL" sz="2000" b="1" dirty="0" err="1">
                <a:solidFill>
                  <a:srgbClr val="00A2DB"/>
                </a:solidFill>
              </a:rPr>
              <a:t>Introduction</a:t>
            </a:r>
            <a:r>
              <a:rPr lang="nl-NL" sz="2000" b="1" dirty="0">
                <a:solidFill>
                  <a:srgbClr val="00A2DB"/>
                </a:solidFill>
              </a:rPr>
              <a:t> UM-</a:t>
            </a:r>
            <a:r>
              <a:rPr lang="nl-NL" sz="2000" b="1" dirty="0" err="1">
                <a:solidFill>
                  <a:srgbClr val="00A2DB"/>
                </a:solidFill>
              </a:rPr>
              <a:t>wide</a:t>
            </a:r>
            <a:r>
              <a:rPr lang="nl-NL" sz="2000" b="1" dirty="0">
                <a:solidFill>
                  <a:srgbClr val="00A2DB"/>
                </a:solidFill>
              </a:rPr>
              <a:t> Honours+ Programme: 			                                    		</a:t>
            </a:r>
            <a:r>
              <a:rPr lang="nl-NL" sz="2000" u="sng" dirty="0">
                <a:hlinkClick r:id="rId2"/>
              </a:rPr>
              <a:t>https://www.youtube.com/watch?v=GpH5SUo4d0U</a:t>
            </a:r>
            <a:endParaRPr lang="nl-NL" sz="2000" u="sng" dirty="0"/>
          </a:p>
          <a:p>
            <a:pPr>
              <a:buNone/>
            </a:pPr>
            <a:endParaRPr lang="nl-NL" sz="2000" dirty="0"/>
          </a:p>
          <a:p>
            <a:pPr>
              <a:buNone/>
            </a:pPr>
            <a:r>
              <a:rPr lang="nl-NL" sz="2000" dirty="0"/>
              <a:t>19.40	</a:t>
            </a:r>
            <a:r>
              <a:rPr lang="nl-NL" sz="2000" dirty="0" err="1"/>
              <a:t>Questions</a:t>
            </a:r>
            <a:r>
              <a:rPr lang="nl-NL" sz="2000" dirty="0"/>
              <a:t> </a:t>
            </a:r>
            <a:r>
              <a:rPr lang="nl-NL" sz="2000" dirty="0" err="1"/>
              <a:t>from</a:t>
            </a:r>
            <a:r>
              <a:rPr lang="nl-NL" sz="2000" dirty="0"/>
              <a:t> </a:t>
            </a:r>
            <a:r>
              <a:rPr lang="nl-NL" sz="2000" dirty="0" err="1"/>
              <a:t>the</a:t>
            </a:r>
            <a:r>
              <a:rPr lang="nl-NL" sz="2000" dirty="0"/>
              <a:t> </a:t>
            </a:r>
            <a:r>
              <a:rPr lang="nl-NL" sz="2000" dirty="0" err="1"/>
              <a:t>audience</a:t>
            </a:r>
            <a:endParaRPr lang="nl-NL" sz="2000" dirty="0"/>
          </a:p>
          <a:p>
            <a:pPr>
              <a:buNone/>
            </a:pPr>
            <a:endParaRPr lang="nl-NL" sz="2000" dirty="0"/>
          </a:p>
          <a:p>
            <a:pPr marL="0" indent="0">
              <a:lnSpc>
                <a:spcPct val="80000"/>
              </a:lnSpc>
              <a:buNone/>
            </a:pPr>
            <a:r>
              <a:rPr lang="nl-NL" sz="2000" dirty="0"/>
              <a:t>20.15	</a:t>
            </a:r>
            <a:r>
              <a:rPr lang="nl-NL" sz="2000" dirty="0" err="1"/>
              <a:t>Closure</a:t>
            </a:r>
            <a:endParaRPr lang="en-US" sz="2000" dirty="0"/>
          </a:p>
          <a:p>
            <a:pPr marL="0" indent="0">
              <a:buNone/>
            </a:pPr>
            <a:endParaRPr lang="nl-NL" sz="20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8693AA3-CCB8-4DFA-ADC4-983C632098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" t="1618" r="7908" b="4745"/>
          <a:stretch/>
        </p:blipFill>
        <p:spPr>
          <a:xfrm>
            <a:off x="6660232" y="5949280"/>
            <a:ext cx="1942031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379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Agenda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9999" y="1296000"/>
            <a:ext cx="8784001" cy="3627080"/>
          </a:xfrm>
        </p:spPr>
        <p:txBody>
          <a:bodyPr/>
          <a:lstStyle/>
          <a:p>
            <a:pPr>
              <a:buNone/>
            </a:pPr>
            <a:r>
              <a:rPr lang="nl-NL" sz="2000" dirty="0"/>
              <a:t>18.30	Theo  de Kok		</a:t>
            </a:r>
            <a:r>
              <a:rPr lang="nl-NL" sz="2000" dirty="0" err="1"/>
              <a:t>Welcome</a:t>
            </a:r>
            <a:r>
              <a:rPr lang="nl-NL" sz="2000" dirty="0"/>
              <a:t> </a:t>
            </a:r>
          </a:p>
          <a:p>
            <a:pPr>
              <a:buNone/>
            </a:pPr>
            <a:r>
              <a:rPr lang="nl-NL" sz="2000" dirty="0"/>
              <a:t>							</a:t>
            </a:r>
            <a:r>
              <a:rPr lang="en-US" sz="2000" dirty="0"/>
              <a:t>An overview of the FHML </a:t>
            </a:r>
            <a:r>
              <a:rPr lang="en-US" sz="2000" dirty="0" err="1"/>
              <a:t>Honoursprogramme</a:t>
            </a:r>
            <a:endParaRPr lang="nl-NL" sz="2000" dirty="0"/>
          </a:p>
          <a:p>
            <a:pPr>
              <a:buNone/>
            </a:pPr>
            <a:r>
              <a:rPr lang="en-US" sz="2000" dirty="0"/>
              <a:t>							Projects &amp; competences</a:t>
            </a:r>
          </a:p>
          <a:p>
            <a:pPr>
              <a:buNone/>
            </a:pPr>
            <a:endParaRPr lang="en-US" sz="2000" dirty="0"/>
          </a:p>
          <a:p>
            <a:pPr>
              <a:buNone/>
            </a:pPr>
            <a:r>
              <a:rPr lang="en-US" sz="2000" dirty="0"/>
              <a:t>19.00 	Juanita Vernooy 	Elective courses</a:t>
            </a:r>
          </a:p>
          <a:p>
            <a:pPr>
              <a:buNone/>
            </a:pPr>
            <a:r>
              <a:rPr lang="en-US" sz="2000" dirty="0"/>
              <a:t>							</a:t>
            </a:r>
            <a:r>
              <a:rPr lang="nl-NL" sz="2000" dirty="0"/>
              <a:t>Application </a:t>
            </a:r>
            <a:r>
              <a:rPr lang="nl-NL" sz="2000" dirty="0" err="1"/>
              <a:t>and</a:t>
            </a:r>
            <a:r>
              <a:rPr lang="nl-NL" sz="2000" dirty="0"/>
              <a:t> </a:t>
            </a:r>
            <a:r>
              <a:rPr lang="nl-NL" sz="2000" dirty="0" err="1"/>
              <a:t>selection</a:t>
            </a:r>
            <a:endParaRPr lang="nl-NL" sz="2000" dirty="0"/>
          </a:p>
          <a:p>
            <a:pPr>
              <a:buNone/>
            </a:pPr>
            <a:endParaRPr lang="en-US" sz="2000" dirty="0"/>
          </a:p>
          <a:p>
            <a:pPr>
              <a:buNone/>
            </a:pPr>
            <a:r>
              <a:rPr lang="nl-NL" sz="2000" dirty="0"/>
              <a:t>19.15 	MAAHS			Presentation	</a:t>
            </a:r>
          </a:p>
          <a:p>
            <a:pPr>
              <a:buNone/>
            </a:pPr>
            <a:endParaRPr lang="nl-NL" sz="2000" dirty="0"/>
          </a:p>
          <a:p>
            <a:pPr>
              <a:buNone/>
            </a:pPr>
            <a:r>
              <a:rPr lang="nl-NL" sz="2000" dirty="0"/>
              <a:t>19.30	</a:t>
            </a:r>
            <a:r>
              <a:rPr lang="nl-NL" sz="2000" dirty="0" err="1"/>
              <a:t>Honours</a:t>
            </a:r>
            <a:r>
              <a:rPr lang="nl-NL" sz="2000" dirty="0"/>
              <a:t>+ 		Presentation	</a:t>
            </a:r>
          </a:p>
          <a:p>
            <a:pPr>
              <a:buNone/>
            </a:pPr>
            <a:endParaRPr lang="nl-NL" sz="2000" dirty="0"/>
          </a:p>
          <a:p>
            <a:pPr>
              <a:buNone/>
            </a:pPr>
            <a:r>
              <a:rPr lang="nl-NL" sz="2000" b="1" dirty="0">
                <a:solidFill>
                  <a:srgbClr val="00A2DB"/>
                </a:solidFill>
              </a:rPr>
              <a:t>19.40	</a:t>
            </a:r>
            <a:r>
              <a:rPr lang="nl-NL" sz="2000" b="1" dirty="0" err="1">
                <a:solidFill>
                  <a:srgbClr val="00A2DB"/>
                </a:solidFill>
              </a:rPr>
              <a:t>Questions</a:t>
            </a:r>
            <a:r>
              <a:rPr lang="nl-NL" sz="2000" b="1" dirty="0">
                <a:solidFill>
                  <a:srgbClr val="00A2DB"/>
                </a:solidFill>
              </a:rPr>
              <a:t> </a:t>
            </a:r>
            <a:r>
              <a:rPr lang="nl-NL" sz="2000" b="1" dirty="0" err="1">
                <a:solidFill>
                  <a:srgbClr val="00A2DB"/>
                </a:solidFill>
              </a:rPr>
              <a:t>from</a:t>
            </a:r>
            <a:r>
              <a:rPr lang="nl-NL" sz="2000" b="1" dirty="0">
                <a:solidFill>
                  <a:srgbClr val="00A2DB"/>
                </a:solidFill>
              </a:rPr>
              <a:t> </a:t>
            </a:r>
            <a:r>
              <a:rPr lang="nl-NL" sz="2000" b="1" dirty="0" err="1">
                <a:solidFill>
                  <a:srgbClr val="00A2DB"/>
                </a:solidFill>
              </a:rPr>
              <a:t>the</a:t>
            </a:r>
            <a:r>
              <a:rPr lang="nl-NL" sz="2000" b="1" dirty="0">
                <a:solidFill>
                  <a:srgbClr val="00A2DB"/>
                </a:solidFill>
              </a:rPr>
              <a:t> </a:t>
            </a:r>
            <a:r>
              <a:rPr lang="nl-NL" sz="2000" b="1" dirty="0" err="1">
                <a:solidFill>
                  <a:srgbClr val="00A2DB"/>
                </a:solidFill>
              </a:rPr>
              <a:t>audience</a:t>
            </a:r>
            <a:endParaRPr lang="nl-NL" sz="2000" b="1" dirty="0">
              <a:solidFill>
                <a:srgbClr val="00A2DB"/>
              </a:solidFill>
            </a:endParaRPr>
          </a:p>
          <a:p>
            <a:pPr>
              <a:buNone/>
            </a:pPr>
            <a:endParaRPr lang="nl-NL" sz="2000" dirty="0"/>
          </a:p>
          <a:p>
            <a:pPr marL="0" indent="0">
              <a:lnSpc>
                <a:spcPct val="80000"/>
              </a:lnSpc>
              <a:buNone/>
            </a:pPr>
            <a:r>
              <a:rPr lang="nl-NL" sz="2000" dirty="0"/>
              <a:t>20.15	</a:t>
            </a:r>
            <a:r>
              <a:rPr lang="nl-NL" sz="2000" dirty="0" err="1"/>
              <a:t>Closure</a:t>
            </a:r>
            <a:endParaRPr lang="en-US" sz="2000" dirty="0"/>
          </a:p>
          <a:p>
            <a:pPr marL="0" indent="0">
              <a:buNone/>
            </a:pPr>
            <a:endParaRPr lang="nl-NL" sz="20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8693AA3-CCB8-4DFA-ADC4-983C632098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" t="1618" r="7908" b="4745"/>
          <a:stretch/>
        </p:blipFill>
        <p:spPr>
          <a:xfrm>
            <a:off x="6660232" y="5949280"/>
            <a:ext cx="1942031" cy="720080"/>
          </a:xfrm>
          <a:prstGeom prst="rect">
            <a:avLst/>
          </a:prstGeom>
        </p:spPr>
      </p:pic>
      <p:pic>
        <p:nvPicPr>
          <p:cNvPr id="5" name="Picture 2" descr="Join the Challen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863" y="2154689"/>
            <a:ext cx="1778400" cy="177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07" y="3996224"/>
            <a:ext cx="1853712" cy="185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979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Agenda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nl-NL" sz="2000" b="1" dirty="0">
                <a:solidFill>
                  <a:srgbClr val="00A2DB"/>
                </a:solidFill>
              </a:rPr>
              <a:t>18.30	Theo  de Kok		</a:t>
            </a:r>
            <a:r>
              <a:rPr lang="nl-NL" sz="2000" b="1" dirty="0" err="1">
                <a:solidFill>
                  <a:srgbClr val="00A2DB"/>
                </a:solidFill>
              </a:rPr>
              <a:t>Welcome</a:t>
            </a:r>
            <a:r>
              <a:rPr lang="nl-NL" sz="2000" b="1" dirty="0">
                <a:solidFill>
                  <a:srgbClr val="00A2DB"/>
                </a:solidFill>
              </a:rPr>
              <a:t> </a:t>
            </a:r>
          </a:p>
          <a:p>
            <a:pPr>
              <a:buNone/>
            </a:pPr>
            <a:r>
              <a:rPr lang="nl-NL" sz="2000" b="1" dirty="0">
                <a:solidFill>
                  <a:srgbClr val="00A2DB"/>
                </a:solidFill>
              </a:rPr>
              <a:t>							</a:t>
            </a:r>
            <a:r>
              <a:rPr lang="en-US" sz="2000" b="1" dirty="0">
                <a:solidFill>
                  <a:srgbClr val="00A2DB"/>
                </a:solidFill>
              </a:rPr>
              <a:t>An overview of the FHML </a:t>
            </a:r>
            <a:r>
              <a:rPr lang="en-US" sz="2000" b="1" dirty="0" err="1">
                <a:solidFill>
                  <a:srgbClr val="00A2DB"/>
                </a:solidFill>
              </a:rPr>
              <a:t>Honoursprogramme</a:t>
            </a:r>
            <a:endParaRPr lang="nl-NL" sz="2000" b="1" dirty="0">
              <a:solidFill>
                <a:srgbClr val="00A2DB"/>
              </a:solidFill>
            </a:endParaRPr>
          </a:p>
          <a:p>
            <a:pPr>
              <a:buNone/>
            </a:pPr>
            <a:r>
              <a:rPr lang="en-US" sz="2000" b="1" dirty="0">
                <a:solidFill>
                  <a:srgbClr val="00A2DB"/>
                </a:solidFill>
              </a:rPr>
              <a:t>							Projects &amp; competences</a:t>
            </a:r>
          </a:p>
          <a:p>
            <a:pPr>
              <a:buNone/>
            </a:pPr>
            <a:endParaRPr lang="en-US" sz="2000" dirty="0"/>
          </a:p>
          <a:p>
            <a:pPr>
              <a:buNone/>
            </a:pPr>
            <a:r>
              <a:rPr lang="en-US" sz="2000" dirty="0"/>
              <a:t>19.00 	Juanita Vernooy 	Elective courses</a:t>
            </a:r>
          </a:p>
          <a:p>
            <a:pPr>
              <a:buNone/>
            </a:pPr>
            <a:r>
              <a:rPr lang="en-US" sz="2000" dirty="0"/>
              <a:t>							</a:t>
            </a:r>
            <a:r>
              <a:rPr lang="nl-NL" sz="2000" dirty="0"/>
              <a:t>Application </a:t>
            </a:r>
            <a:r>
              <a:rPr lang="nl-NL" sz="2000" dirty="0" err="1"/>
              <a:t>and</a:t>
            </a:r>
            <a:r>
              <a:rPr lang="nl-NL" sz="2000" dirty="0"/>
              <a:t> </a:t>
            </a:r>
            <a:r>
              <a:rPr lang="nl-NL" sz="2000" dirty="0" err="1"/>
              <a:t>selection</a:t>
            </a:r>
            <a:endParaRPr lang="nl-NL" sz="2000" dirty="0"/>
          </a:p>
          <a:p>
            <a:pPr>
              <a:buNone/>
            </a:pPr>
            <a:endParaRPr lang="en-US" sz="2000" dirty="0"/>
          </a:p>
          <a:p>
            <a:pPr>
              <a:buNone/>
            </a:pPr>
            <a:r>
              <a:rPr lang="nl-NL" sz="2000" dirty="0"/>
              <a:t>19.15 	MAAHS			Presentation	</a:t>
            </a:r>
          </a:p>
          <a:p>
            <a:pPr>
              <a:buNone/>
            </a:pPr>
            <a:endParaRPr lang="nl-NL" sz="2000" dirty="0"/>
          </a:p>
          <a:p>
            <a:pPr>
              <a:buNone/>
            </a:pPr>
            <a:r>
              <a:rPr lang="nl-NL" sz="2000" dirty="0"/>
              <a:t>19.30	Honours+		Presentation</a:t>
            </a:r>
          </a:p>
          <a:p>
            <a:pPr>
              <a:buNone/>
            </a:pPr>
            <a:endParaRPr lang="nl-NL" sz="2000" dirty="0"/>
          </a:p>
          <a:p>
            <a:pPr>
              <a:buNone/>
            </a:pPr>
            <a:r>
              <a:rPr lang="nl-NL" sz="2000" dirty="0"/>
              <a:t>19.40	</a:t>
            </a:r>
            <a:r>
              <a:rPr lang="nl-NL" sz="2000" dirty="0" err="1"/>
              <a:t>Questions</a:t>
            </a:r>
            <a:r>
              <a:rPr lang="nl-NL" sz="2000" dirty="0"/>
              <a:t> </a:t>
            </a:r>
            <a:r>
              <a:rPr lang="nl-NL" sz="2000" dirty="0" err="1"/>
              <a:t>from</a:t>
            </a:r>
            <a:r>
              <a:rPr lang="nl-NL" sz="2000" dirty="0"/>
              <a:t> </a:t>
            </a:r>
            <a:r>
              <a:rPr lang="nl-NL" sz="2000" dirty="0" err="1"/>
              <a:t>the</a:t>
            </a:r>
            <a:r>
              <a:rPr lang="nl-NL" sz="2000" dirty="0"/>
              <a:t> </a:t>
            </a:r>
            <a:r>
              <a:rPr lang="nl-NL" sz="2000" dirty="0" err="1"/>
              <a:t>audience</a:t>
            </a:r>
            <a:endParaRPr lang="nl-NL" sz="2000" dirty="0"/>
          </a:p>
          <a:p>
            <a:pPr>
              <a:buNone/>
            </a:pPr>
            <a:endParaRPr lang="nl-NL" sz="2000" dirty="0"/>
          </a:p>
          <a:p>
            <a:pPr marL="0" indent="0">
              <a:lnSpc>
                <a:spcPct val="80000"/>
              </a:lnSpc>
              <a:buNone/>
            </a:pPr>
            <a:r>
              <a:rPr lang="nl-NL" sz="2000" dirty="0"/>
              <a:t>20.15	</a:t>
            </a:r>
            <a:r>
              <a:rPr lang="nl-NL" sz="2000" dirty="0" err="1"/>
              <a:t>Closure</a:t>
            </a:r>
            <a:endParaRPr lang="en-US" sz="2000" dirty="0"/>
          </a:p>
          <a:p>
            <a:pPr marL="0" indent="0">
              <a:buNone/>
            </a:pPr>
            <a:endParaRPr lang="nl-NL" sz="20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8693AA3-CCB8-4DFA-ADC4-983C632098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" t="1618" r="7908" b="4745"/>
          <a:stretch/>
        </p:blipFill>
        <p:spPr>
          <a:xfrm>
            <a:off x="6660232" y="5949280"/>
            <a:ext cx="1942031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52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acing a challenge By Frits Ahlefeldt | Philosophy Cartoon | TOONPOOL">
            <a:extLst>
              <a:ext uri="{FF2B5EF4-FFF2-40B4-BE49-F238E27FC236}">
                <a16:creationId xmlns:a16="http://schemas.microsoft.com/office/drawing/2014/main" id="{C549A33C-22DD-504D-B0EA-D1E0512F9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660" y="3064150"/>
            <a:ext cx="2968340" cy="284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dirty="0" err="1"/>
              <a:t>Objectives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Honours Programme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u="sng" dirty="0"/>
              <a:t>To </a:t>
            </a:r>
            <a:r>
              <a:rPr lang="en-US" sz="2400" b="1" u="sng" dirty="0"/>
              <a:t>challenge you </a:t>
            </a:r>
            <a:r>
              <a:rPr lang="en-US" sz="2400" u="sng" dirty="0"/>
              <a:t>and all other students of FHML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 typeface="Verdana" pitchFamily="32" charset="0"/>
              <a:buAutoNum type="arabicPeriod"/>
            </a:pPr>
            <a:r>
              <a:rPr lang="nl-NL" sz="2400" dirty="0" err="1"/>
              <a:t>To</a:t>
            </a:r>
            <a:r>
              <a:rPr lang="nl-NL" sz="2400" dirty="0"/>
              <a:t> step out of </a:t>
            </a:r>
            <a:r>
              <a:rPr lang="nl-NL" sz="2400" dirty="0" err="1"/>
              <a:t>your</a:t>
            </a:r>
            <a:r>
              <a:rPr lang="nl-NL" sz="2400" dirty="0"/>
              <a:t> </a:t>
            </a:r>
            <a:r>
              <a:rPr lang="nl-NL" sz="2400" dirty="0" err="1"/>
              <a:t>confort</a:t>
            </a:r>
            <a:r>
              <a:rPr lang="nl-NL" sz="2400" dirty="0"/>
              <a:t> zone</a:t>
            </a:r>
          </a:p>
          <a:p>
            <a:pPr>
              <a:buFont typeface="Verdana" pitchFamily="32" charset="0"/>
              <a:buAutoNum type="arabicPeriod"/>
            </a:pPr>
            <a:endParaRPr lang="nl-NL" sz="1000" dirty="0"/>
          </a:p>
          <a:p>
            <a:pPr>
              <a:buFont typeface="Verdana" pitchFamily="32" charset="0"/>
              <a:buAutoNum type="arabicPeriod"/>
            </a:pPr>
            <a:r>
              <a:rPr lang="nl-NL" sz="2400" dirty="0" err="1"/>
              <a:t>To</a:t>
            </a:r>
            <a:r>
              <a:rPr lang="nl-NL" sz="2400" dirty="0"/>
              <a:t> get </a:t>
            </a:r>
            <a:r>
              <a:rPr lang="nl-NL" sz="2400" dirty="0" err="1"/>
              <a:t>involved</a:t>
            </a:r>
            <a:r>
              <a:rPr lang="nl-NL" sz="2400" dirty="0"/>
              <a:t> </a:t>
            </a:r>
            <a:r>
              <a:rPr lang="nl-NL" sz="2400" dirty="0" err="1"/>
              <a:t>with</a:t>
            </a:r>
            <a:r>
              <a:rPr lang="nl-NL" sz="2400" dirty="0"/>
              <a:t> </a:t>
            </a:r>
            <a:r>
              <a:rPr lang="nl-NL" sz="2400" dirty="0" err="1"/>
              <a:t>students</a:t>
            </a:r>
            <a:r>
              <a:rPr lang="nl-NL" sz="2400" dirty="0"/>
              <a:t> </a:t>
            </a:r>
            <a:r>
              <a:rPr lang="nl-NL" sz="2400" dirty="0" err="1"/>
              <a:t>from</a:t>
            </a:r>
            <a:r>
              <a:rPr lang="nl-NL" sz="2400" dirty="0"/>
              <a:t> </a:t>
            </a:r>
            <a:r>
              <a:rPr lang="nl-NL" sz="2400" dirty="0" err="1"/>
              <a:t>other</a:t>
            </a:r>
            <a:r>
              <a:rPr lang="nl-NL" sz="2400" dirty="0"/>
              <a:t> disciplines</a:t>
            </a:r>
          </a:p>
          <a:p>
            <a:pPr>
              <a:buFont typeface="Verdana" pitchFamily="32" charset="0"/>
              <a:buAutoNum type="arabicPeriod"/>
            </a:pPr>
            <a:endParaRPr lang="nl-NL" sz="1000" dirty="0"/>
          </a:p>
          <a:p>
            <a:pPr>
              <a:buFont typeface="Verdana" pitchFamily="32" charset="0"/>
              <a:buAutoNum type="arabicPeriod"/>
            </a:pP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work</a:t>
            </a:r>
            <a:r>
              <a:rPr lang="nl-NL" sz="2400" dirty="0"/>
              <a:t> on a CV </a:t>
            </a:r>
            <a:r>
              <a:rPr lang="nl-NL" sz="2400" dirty="0" err="1"/>
              <a:t>that</a:t>
            </a:r>
            <a:r>
              <a:rPr lang="nl-NL" sz="2400" dirty="0"/>
              <a:t> stands out of </a:t>
            </a:r>
            <a:r>
              <a:rPr lang="nl-NL" sz="2400" dirty="0" err="1"/>
              <a:t>the</a:t>
            </a:r>
            <a:r>
              <a:rPr lang="nl-NL" sz="2400" dirty="0"/>
              <a:t> </a:t>
            </a:r>
            <a:r>
              <a:rPr lang="nl-NL" sz="2400" dirty="0" err="1"/>
              <a:t>ordinary</a:t>
            </a:r>
            <a:endParaRPr lang="nl-NL" sz="2400" dirty="0"/>
          </a:p>
          <a:p>
            <a:pPr>
              <a:buFont typeface="Verdana" pitchFamily="32" charset="0"/>
              <a:buAutoNum type="arabicPeriod"/>
            </a:pPr>
            <a:endParaRPr lang="nl-NL" sz="1000" dirty="0"/>
          </a:p>
          <a:p>
            <a:pPr>
              <a:buFont typeface="Verdana" pitchFamily="32" charset="0"/>
              <a:buAutoNum type="arabicPeriod"/>
            </a:pPr>
            <a:r>
              <a:rPr lang="nl-NL" sz="2400" dirty="0" err="1"/>
              <a:t>To</a:t>
            </a:r>
            <a:r>
              <a:rPr lang="nl-NL" sz="2400" dirty="0"/>
              <a:t> take control over </a:t>
            </a:r>
            <a:r>
              <a:rPr lang="nl-NL" sz="2400" dirty="0" err="1"/>
              <a:t>your</a:t>
            </a:r>
            <a:r>
              <a:rPr lang="nl-NL" sz="2400" dirty="0"/>
              <a:t> </a:t>
            </a:r>
            <a:r>
              <a:rPr lang="nl-NL" sz="2400" dirty="0" err="1"/>
              <a:t>own</a:t>
            </a:r>
            <a:r>
              <a:rPr lang="nl-NL" sz="2400" dirty="0"/>
              <a:t> research project</a:t>
            </a:r>
          </a:p>
          <a:p>
            <a:pPr>
              <a:buFont typeface="Verdana" pitchFamily="32" charset="0"/>
              <a:buAutoNum type="arabicPeriod"/>
            </a:pPr>
            <a:endParaRPr lang="nl-NL" sz="1000" dirty="0"/>
          </a:p>
          <a:p>
            <a:pPr>
              <a:buFont typeface="Verdana" pitchFamily="32" charset="0"/>
              <a:buAutoNum type="arabicPeriod"/>
            </a:pP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work</a:t>
            </a:r>
            <a:r>
              <a:rPr lang="nl-NL" sz="2400" dirty="0"/>
              <a:t> on a </a:t>
            </a:r>
            <a:r>
              <a:rPr lang="nl-NL" sz="2400" dirty="0" err="1"/>
              <a:t>personalized</a:t>
            </a:r>
            <a:r>
              <a:rPr lang="nl-NL" sz="2400" dirty="0"/>
              <a:t> set of </a:t>
            </a:r>
            <a:r>
              <a:rPr lang="nl-NL" sz="2400" dirty="0" err="1"/>
              <a:t>competencies</a:t>
            </a:r>
            <a:endParaRPr lang="en-US" sz="2400" dirty="0"/>
          </a:p>
          <a:p>
            <a:pPr marL="0" indent="0">
              <a:buNone/>
            </a:pPr>
            <a:endParaRPr lang="nl-NL" sz="2400" dirty="0"/>
          </a:p>
        </p:txBody>
      </p:sp>
      <p:pic>
        <p:nvPicPr>
          <p:cNvPr id="6" name="Afbeelding 1">
            <a:extLst>
              <a:ext uri="{FF2B5EF4-FFF2-40B4-BE49-F238E27FC236}">
                <a16:creationId xmlns:a16="http://schemas.microsoft.com/office/drawing/2014/main" id="{61DF3BCB-541F-44BF-A513-13A3B7AF6C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" t="1618" r="7908" b="4745"/>
          <a:stretch/>
        </p:blipFill>
        <p:spPr>
          <a:xfrm>
            <a:off x="6660232" y="5949280"/>
            <a:ext cx="1942031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073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75692" y="1170260"/>
            <a:ext cx="8392615" cy="396044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 typeface="Verdana" pitchFamily="32" charset="0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Open for students from </a:t>
            </a:r>
            <a:r>
              <a:rPr lang="en-US" sz="2400" b="1" u="sng" dirty="0"/>
              <a:t>ALL</a:t>
            </a:r>
            <a:r>
              <a:rPr lang="en-US" sz="2400" u="sng" dirty="0"/>
              <a:t> programmes </a:t>
            </a:r>
            <a:r>
              <a:rPr lang="en-US" sz="2400" u="sng" dirty="0">
                <a:solidFill>
                  <a:schemeClr val="tx1"/>
                </a:solidFill>
              </a:rPr>
              <a:t>within FHML</a:t>
            </a:r>
          </a:p>
          <a:p>
            <a:pPr eaLnBrk="1" hangingPunct="1">
              <a:lnSpc>
                <a:spcPct val="80000"/>
              </a:lnSpc>
              <a:buFont typeface="Verdana" pitchFamily="32" charset="0"/>
              <a:buAutoNum type="arabicPeriod"/>
            </a:pPr>
            <a:endParaRPr lang="en-US" sz="2400" dirty="0"/>
          </a:p>
          <a:p>
            <a:pPr eaLnBrk="1" hangingPunct="1">
              <a:lnSpc>
                <a:spcPct val="80000"/>
              </a:lnSpc>
              <a:buFont typeface="Verdana" pitchFamily="32" charset="0"/>
              <a:buAutoNum type="arabicPeriod"/>
            </a:pPr>
            <a:r>
              <a:rPr lang="en-US" sz="2400" b="1" u="sng" dirty="0"/>
              <a:t>Project</a:t>
            </a:r>
            <a:r>
              <a:rPr lang="en-US" sz="2400" u="sng" dirty="0"/>
              <a:t> </a:t>
            </a:r>
            <a:r>
              <a:rPr lang="en-US" sz="2400" u="sng" dirty="0">
                <a:solidFill>
                  <a:schemeClr val="tx1"/>
                </a:solidFill>
              </a:rPr>
              <a:t>based approach</a:t>
            </a:r>
            <a:r>
              <a:rPr lang="en-US" sz="2400" dirty="0">
                <a:solidFill>
                  <a:schemeClr val="tx1"/>
                </a:solidFill>
              </a:rPr>
              <a:t>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>
                <a:solidFill>
                  <a:schemeClr val="tx1"/>
                </a:solidFill>
              </a:rPr>
              <a:t>opportunities for initiative, creativity, networking, no easy going learning</a:t>
            </a:r>
          </a:p>
          <a:p>
            <a:pPr lvl="1" eaLnBrk="1" hangingPunct="1">
              <a:lnSpc>
                <a:spcPct val="80000"/>
              </a:lnSpc>
            </a:pPr>
            <a:r>
              <a:rPr lang="nl-NL" sz="2400" dirty="0">
                <a:solidFill>
                  <a:schemeClr val="tx1"/>
                </a:solidFill>
              </a:rPr>
              <a:t>Relevant </a:t>
            </a:r>
            <a:r>
              <a:rPr lang="nl-NL" sz="2400" dirty="0" err="1">
                <a:solidFill>
                  <a:schemeClr val="tx1"/>
                </a:solidFill>
              </a:rPr>
              <a:t>and</a:t>
            </a:r>
            <a:r>
              <a:rPr lang="nl-NL" sz="2400" dirty="0">
                <a:solidFill>
                  <a:schemeClr val="tx1"/>
                </a:solidFill>
              </a:rPr>
              <a:t> real-life </a:t>
            </a:r>
            <a:r>
              <a:rPr lang="nl-NL" sz="2400" dirty="0" err="1">
                <a:solidFill>
                  <a:schemeClr val="tx1"/>
                </a:solidFill>
              </a:rPr>
              <a:t>outcomes</a:t>
            </a:r>
            <a:endParaRPr lang="nl-NL" sz="2400" dirty="0">
              <a:solidFill>
                <a:schemeClr val="tx1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nl-NL" sz="2400" dirty="0" err="1">
                <a:solidFill>
                  <a:schemeClr val="tx1"/>
                </a:solidFill>
              </a:rPr>
              <a:t>Personalized</a:t>
            </a:r>
            <a:r>
              <a:rPr lang="nl-NL" sz="2400" dirty="0">
                <a:solidFill>
                  <a:schemeClr val="tx1"/>
                </a:solidFill>
              </a:rPr>
              <a:t> </a:t>
            </a:r>
            <a:r>
              <a:rPr lang="nl-NL" sz="2400" dirty="0" err="1">
                <a:solidFill>
                  <a:schemeClr val="tx1"/>
                </a:solidFill>
              </a:rPr>
              <a:t>tasks</a:t>
            </a:r>
            <a:r>
              <a:rPr lang="nl-NL" sz="2400" dirty="0">
                <a:solidFill>
                  <a:schemeClr val="tx1"/>
                </a:solidFill>
              </a:rPr>
              <a:t> </a:t>
            </a:r>
            <a:r>
              <a:rPr lang="nl-NL" sz="2400" dirty="0" err="1">
                <a:solidFill>
                  <a:schemeClr val="tx1"/>
                </a:solidFill>
              </a:rPr>
              <a:t>and</a:t>
            </a:r>
            <a:r>
              <a:rPr lang="nl-NL" sz="2400" dirty="0">
                <a:solidFill>
                  <a:schemeClr val="tx1"/>
                </a:solidFill>
              </a:rPr>
              <a:t> </a:t>
            </a:r>
            <a:r>
              <a:rPr lang="nl-NL" sz="2400" dirty="0" err="1">
                <a:solidFill>
                  <a:schemeClr val="tx1"/>
                </a:solidFill>
              </a:rPr>
              <a:t>compentency</a:t>
            </a:r>
            <a:r>
              <a:rPr lang="nl-NL" sz="2400" dirty="0">
                <a:solidFill>
                  <a:schemeClr val="tx1"/>
                </a:solidFill>
              </a:rPr>
              <a:t> development</a:t>
            </a:r>
          </a:p>
          <a:p>
            <a:pPr lvl="1" eaLnBrk="1" hangingPunct="1">
              <a:lnSpc>
                <a:spcPct val="80000"/>
              </a:lnSpc>
            </a:pPr>
            <a:r>
              <a:rPr lang="nl-NL" sz="2400" dirty="0">
                <a:solidFill>
                  <a:schemeClr val="tx1"/>
                </a:solidFill>
              </a:rPr>
              <a:t>Budget </a:t>
            </a:r>
            <a:r>
              <a:rPr lang="nl-NL" sz="2400" dirty="0" err="1">
                <a:solidFill>
                  <a:schemeClr val="tx1"/>
                </a:solidFill>
              </a:rPr>
              <a:t>responsibilities</a:t>
            </a:r>
            <a:endParaRPr lang="nl-NL" sz="2400" dirty="0">
              <a:solidFill>
                <a:schemeClr val="tx1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nl-NL" sz="2400" dirty="0" err="1">
                <a:solidFill>
                  <a:schemeClr val="tx1"/>
                </a:solidFill>
              </a:rPr>
              <a:t>Specific</a:t>
            </a:r>
            <a:r>
              <a:rPr lang="nl-NL" sz="2400" dirty="0">
                <a:solidFill>
                  <a:schemeClr val="tx1"/>
                </a:solidFill>
              </a:rPr>
              <a:t> </a:t>
            </a:r>
            <a:r>
              <a:rPr lang="nl-NL" sz="2400" dirty="0" err="1">
                <a:solidFill>
                  <a:schemeClr val="tx1"/>
                </a:solidFill>
              </a:rPr>
              <a:t>endproduct</a:t>
            </a:r>
            <a:r>
              <a:rPr lang="nl-NL" sz="2400" dirty="0">
                <a:solidFill>
                  <a:schemeClr val="tx1"/>
                </a:solidFill>
              </a:rPr>
              <a:t> is </a:t>
            </a:r>
            <a:r>
              <a:rPr lang="nl-NL" sz="2400" dirty="0" err="1">
                <a:solidFill>
                  <a:schemeClr val="tx1"/>
                </a:solidFill>
              </a:rPr>
              <a:t>not</a:t>
            </a:r>
            <a:r>
              <a:rPr lang="nl-NL" sz="2400" dirty="0">
                <a:solidFill>
                  <a:schemeClr val="tx1"/>
                </a:solidFill>
              </a:rPr>
              <a:t> </a:t>
            </a:r>
            <a:r>
              <a:rPr lang="nl-NL" sz="2400" dirty="0" err="1">
                <a:solidFill>
                  <a:schemeClr val="tx1"/>
                </a:solidFill>
              </a:rPr>
              <a:t>necessarily</a:t>
            </a:r>
            <a:r>
              <a:rPr lang="nl-NL" sz="2400" dirty="0">
                <a:solidFill>
                  <a:schemeClr val="tx1"/>
                </a:solidFill>
              </a:rPr>
              <a:t> a report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400" dirty="0">
                <a:solidFill>
                  <a:schemeClr val="tx1"/>
                </a:solidFill>
              </a:rPr>
              <a:t>3. </a:t>
            </a:r>
            <a:r>
              <a:rPr lang="en-US" sz="2400" u="sng" dirty="0">
                <a:solidFill>
                  <a:schemeClr val="tx1"/>
                </a:solidFill>
              </a:rPr>
              <a:t>Elective </a:t>
            </a:r>
            <a:r>
              <a:rPr lang="en-US" sz="2400" b="1" u="sng" dirty="0">
                <a:solidFill>
                  <a:schemeClr val="tx1"/>
                </a:solidFill>
              </a:rPr>
              <a:t>Courses</a:t>
            </a:r>
            <a:r>
              <a:rPr lang="en-US" sz="2400" u="sng" dirty="0">
                <a:solidFill>
                  <a:schemeClr val="tx1"/>
                </a:solidFill>
              </a:rPr>
              <a:t> and lectures</a:t>
            </a:r>
            <a:r>
              <a:rPr lang="en-US" sz="2400" dirty="0">
                <a:solidFill>
                  <a:schemeClr val="tx1"/>
                </a:solidFill>
              </a:rPr>
              <a:t>:</a:t>
            </a:r>
          </a:p>
          <a:p>
            <a:pPr lvl="1" eaLnBrk="1" hangingPunct="1">
              <a:lnSpc>
                <a:spcPct val="80000"/>
              </a:lnSpc>
            </a:pPr>
            <a:r>
              <a:rPr lang="nl-NL" sz="2400" dirty="0" err="1">
                <a:solidFill>
                  <a:schemeClr val="tx1"/>
                </a:solidFill>
              </a:rPr>
              <a:t>Addressing</a:t>
            </a:r>
            <a:r>
              <a:rPr lang="nl-NL" sz="2400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historical, ethical and philosophical issues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>
                <a:solidFill>
                  <a:schemeClr val="tx1"/>
                </a:solidFill>
              </a:rPr>
              <a:t>Academic skills and competencies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>
              <a:solidFill>
                <a:srgbClr val="000066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400" dirty="0">
              <a:solidFill>
                <a:srgbClr val="000066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1DF3BCB-541F-44BF-A513-13A3B7AF6C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" t="1618" r="7908" b="4745"/>
          <a:stretch/>
        </p:blipFill>
        <p:spPr>
          <a:xfrm>
            <a:off x="6660232" y="5949280"/>
            <a:ext cx="1942031" cy="72008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533FF26B-0480-493B-97D2-BD2EC37F7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414260"/>
            <a:ext cx="8641594" cy="756000"/>
          </a:xfrm>
        </p:spPr>
        <p:txBody>
          <a:bodyPr>
            <a:noAutofit/>
          </a:bodyPr>
          <a:lstStyle/>
          <a:p>
            <a:r>
              <a:rPr lang="en-US" dirty="0"/>
              <a:t>General features of the Honours Programme</a:t>
            </a:r>
            <a:br>
              <a:rPr lang="en-US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9546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57188" y="1196752"/>
            <a:ext cx="8463284" cy="4464496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eaLnBrk="1" hangingPunct="1"/>
            <a:r>
              <a:rPr lang="en-US" sz="2400" dirty="0"/>
              <a:t>Starting mid September 2024, ending early April 2026</a:t>
            </a:r>
          </a:p>
          <a:p>
            <a:pPr eaLnBrk="1" hangingPunct="1"/>
            <a:endParaRPr lang="en-US" sz="1000" dirty="0"/>
          </a:p>
          <a:p>
            <a:pPr eaLnBrk="1" hangingPunct="1"/>
            <a:r>
              <a:rPr lang="en-US" sz="2400" dirty="0"/>
              <a:t>15 EC = 420 hours during 18 months (equivalent)</a:t>
            </a:r>
          </a:p>
          <a:p>
            <a:pPr eaLnBrk="1" hangingPunct="1"/>
            <a:endParaRPr lang="en-US" sz="1000" dirty="0">
              <a:solidFill>
                <a:schemeClr val="tx1"/>
              </a:solidFill>
            </a:endParaRPr>
          </a:p>
          <a:p>
            <a:pPr eaLnBrk="1" hangingPunct="1"/>
            <a:r>
              <a:rPr lang="en-US" sz="2400" dirty="0">
                <a:solidFill>
                  <a:schemeClr val="tx1"/>
                </a:solidFill>
              </a:rPr>
              <a:t>Two elements: Project (9 EC) &amp; Courses (6 EC)</a:t>
            </a:r>
          </a:p>
          <a:p>
            <a:pPr eaLnBrk="1" hangingPunct="1"/>
            <a:endParaRPr lang="en-US" sz="1000" dirty="0">
              <a:solidFill>
                <a:schemeClr val="tx1"/>
              </a:solidFill>
            </a:endParaRPr>
          </a:p>
          <a:p>
            <a:pPr eaLnBrk="1" hangingPunct="1"/>
            <a:r>
              <a:rPr lang="en-US" sz="2400" dirty="0">
                <a:solidFill>
                  <a:schemeClr val="tx1"/>
                </a:solidFill>
              </a:rPr>
              <a:t>Regular project meetings with or without your coach; mostly outside regular study hours</a:t>
            </a:r>
          </a:p>
          <a:p>
            <a:pPr eaLnBrk="1" hangingPunct="1">
              <a:lnSpc>
                <a:spcPct val="80000"/>
              </a:lnSpc>
            </a:pPr>
            <a:endParaRPr lang="en-US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solidFill>
                  <a:schemeClr val="tx1"/>
                </a:solidFill>
              </a:rPr>
              <a:t>Dedicated time slot once a month Wednesday 16.00-18.00 hours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4B8BB10-E434-44B3-8B73-5F14F39C07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" t="1618" r="7908" b="4745"/>
          <a:stretch/>
        </p:blipFill>
        <p:spPr>
          <a:xfrm>
            <a:off x="6660232" y="5949280"/>
            <a:ext cx="1942031" cy="72008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9F7ED900-E8CB-4DDD-B5A6-685E3DECC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8" y="558276"/>
            <a:ext cx="8326799" cy="494460"/>
          </a:xfrm>
        </p:spPr>
        <p:txBody>
          <a:bodyPr>
            <a:noAutofit/>
          </a:bodyPr>
          <a:lstStyle/>
          <a:p>
            <a:r>
              <a:rPr lang="nl-NL" dirty="0" err="1"/>
              <a:t>Structure</a:t>
            </a:r>
            <a:r>
              <a:rPr lang="nl-NL" dirty="0"/>
              <a:t> &amp; </a:t>
            </a:r>
            <a:r>
              <a:rPr lang="nl-NL" dirty="0" err="1"/>
              <a:t>study</a:t>
            </a:r>
            <a:r>
              <a:rPr lang="nl-NL" dirty="0"/>
              <a:t> load FHML-HP</a:t>
            </a:r>
            <a:br>
              <a:rPr lang="nl-NL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9485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Projects </a:t>
            </a:r>
            <a:r>
              <a:rPr lang="en-US" sz="4000"/>
              <a:t>and</a:t>
            </a:r>
            <a:r>
              <a:rPr lang="en-US"/>
              <a:t> competences in practice </a:t>
            </a:r>
            <a:br>
              <a:rPr lang="en-US"/>
            </a:b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What happens if I am admitted to the Honours Programme?</a:t>
            </a:r>
          </a:p>
          <a:p>
            <a:endParaRPr lang="en-US" sz="1000" dirty="0"/>
          </a:p>
          <a:p>
            <a:r>
              <a:rPr lang="en-US" sz="2400" dirty="0"/>
              <a:t>We have 8-10 different types of projects</a:t>
            </a:r>
          </a:p>
          <a:p>
            <a:r>
              <a:rPr lang="en-US" sz="2400" dirty="0"/>
              <a:t>You apply for a project and a specific “position”</a:t>
            </a:r>
          </a:p>
          <a:p>
            <a:r>
              <a:rPr lang="en-US" sz="2400" dirty="0"/>
              <a:t>You will identify your own strong and weaker competencies</a:t>
            </a:r>
          </a:p>
          <a:p>
            <a:r>
              <a:rPr lang="en-US" sz="2400" dirty="0"/>
              <a:t>Your profile will be matched against the project</a:t>
            </a:r>
          </a:p>
          <a:p>
            <a:r>
              <a:rPr lang="en-US" sz="2400" dirty="0"/>
              <a:t>You will define with your coach a “learning-working” agreement </a:t>
            </a:r>
            <a:endParaRPr lang="nl-NL" sz="2400" dirty="0"/>
          </a:p>
          <a:p>
            <a:endParaRPr lang="nl-NL" sz="2400" dirty="0"/>
          </a:p>
          <a:p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Everybody has a personalized work plan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Everybody will be tailor-made graded</a:t>
            </a:r>
          </a:p>
          <a:p>
            <a:endParaRPr lang="nl-NL" sz="2400" dirty="0"/>
          </a:p>
        </p:txBody>
      </p:sp>
      <p:sp>
        <p:nvSpPr>
          <p:cNvPr id="4" name="Rectangle 3"/>
          <p:cNvSpPr/>
          <p:nvPr/>
        </p:nvSpPr>
        <p:spPr bwMode="auto">
          <a:xfrm>
            <a:off x="319273" y="4269710"/>
            <a:ext cx="5451940" cy="1015217"/>
          </a:xfrm>
          <a:prstGeom prst="rect">
            <a:avLst/>
          </a:prstGeom>
          <a:noFill/>
          <a:ln>
            <a:solidFill>
              <a:srgbClr val="FF66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normalizeH="0" baseline="0">
              <a:ln>
                <a:noFill/>
              </a:ln>
              <a:solidFill>
                <a:srgbClr val="001C3D"/>
              </a:solidFill>
              <a:effectLst/>
              <a:latin typeface="Verdana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101" y="3819110"/>
            <a:ext cx="2793626" cy="1856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4CF307F-2E34-4C2B-B0AF-223C9D770D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" t="1618" r="7908" b="4745"/>
          <a:stretch/>
        </p:blipFill>
        <p:spPr>
          <a:xfrm>
            <a:off x="6660232" y="5949280"/>
            <a:ext cx="1942031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9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/>
              <a:t>What are competencies? </a:t>
            </a:r>
            <a:br>
              <a:rPr lang="nl-NL"/>
            </a:br>
            <a:endParaRPr lang="nl-NL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59999" y="953856"/>
            <a:ext cx="8319839" cy="28803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32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endParaRPr lang="en-GB" sz="2400" i="1" dirty="0"/>
          </a:p>
          <a:p>
            <a:pPr marL="0" indent="0">
              <a:buFont typeface="Arial"/>
              <a:buNone/>
            </a:pPr>
            <a:r>
              <a:rPr lang="en-US" sz="2400" dirty="0"/>
              <a:t>Combination of Knowledge, Skills and Attitudes</a:t>
            </a:r>
            <a:endParaRPr lang="en-GB" sz="2400" dirty="0"/>
          </a:p>
          <a:p>
            <a:pPr>
              <a:buFontTx/>
              <a:buChar char="-"/>
            </a:pPr>
            <a:endParaRPr lang="en-US" sz="2400" dirty="0"/>
          </a:p>
          <a:p>
            <a:pPr marL="0" indent="0">
              <a:buFont typeface="Arial"/>
              <a:buNone/>
            </a:pPr>
            <a:endParaRPr lang="nl-NL" sz="2400" dirty="0"/>
          </a:p>
          <a:p>
            <a:pPr marL="0" indent="0">
              <a:buFont typeface="Arial"/>
              <a:buNone/>
            </a:pPr>
            <a:endParaRPr lang="en-US" sz="2400" dirty="0"/>
          </a:p>
          <a:p>
            <a:pPr marL="471488" indent="0">
              <a:buFont typeface="Arial"/>
              <a:buNone/>
            </a:pPr>
            <a:r>
              <a:rPr lang="en-US" sz="2400" dirty="0"/>
              <a:t>Being proactive, optimistic, motivating, problems solving, critical to others, constructive ….</a:t>
            </a:r>
            <a:endParaRPr lang="en-GB" sz="2400" dirty="0"/>
          </a:p>
        </p:txBody>
      </p:sp>
      <p:cxnSp>
        <p:nvCxnSpPr>
          <p:cNvPr id="5" name="Elbow Connector 4"/>
          <p:cNvCxnSpPr>
            <a:cxnSpLocks/>
          </p:cNvCxnSpPr>
          <p:nvPr/>
        </p:nvCxnSpPr>
        <p:spPr bwMode="auto">
          <a:xfrm rot="5400000">
            <a:off x="4099448" y="1159050"/>
            <a:ext cx="1005840" cy="1920240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220" y="3629793"/>
            <a:ext cx="3582646" cy="231948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5267907-259A-4B8F-8EDF-85BADF6CEE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" t="1618" r="7908" b="4745"/>
          <a:stretch/>
        </p:blipFill>
        <p:spPr>
          <a:xfrm>
            <a:off x="6660232" y="5949280"/>
            <a:ext cx="1942031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2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astricht University">
  <a:themeElements>
    <a:clrScheme name="UM">
      <a:dk1>
        <a:srgbClr val="001C3D"/>
      </a:dk1>
      <a:lt1>
        <a:srgbClr val="FFFFFF"/>
      </a:lt1>
      <a:dk2>
        <a:srgbClr val="00A2DB"/>
      </a:dk2>
      <a:lt2>
        <a:srgbClr val="FFFFFF"/>
      </a:lt2>
      <a:accent1>
        <a:srgbClr val="E84E10"/>
      </a:accent1>
      <a:accent2>
        <a:srgbClr val="00A2DB"/>
      </a:accent2>
      <a:accent3>
        <a:srgbClr val="001C3D"/>
      </a:accent3>
      <a:accent4>
        <a:srgbClr val="F3A687"/>
      </a:accent4>
      <a:accent5>
        <a:srgbClr val="7FD0ED"/>
      </a:accent5>
      <a:accent6>
        <a:srgbClr val="7F8D9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3757</TotalTime>
  <Words>2384</Words>
  <Application>Microsoft Office PowerPoint</Application>
  <PresentationFormat>On-screen Show (4:3)</PresentationFormat>
  <Paragraphs>398</Paragraphs>
  <Slides>33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Aptos</vt:lpstr>
      <vt:lpstr>Arial</vt:lpstr>
      <vt:lpstr>Calibri</vt:lpstr>
      <vt:lpstr>Lucida Grande</vt:lpstr>
      <vt:lpstr>Times New Roman</vt:lpstr>
      <vt:lpstr>Verdana</vt:lpstr>
      <vt:lpstr>Wingdings</vt:lpstr>
      <vt:lpstr>Maastricht University</vt:lpstr>
      <vt:lpstr>Introduction  Honours Programme FHML</vt:lpstr>
      <vt:lpstr>PowerPoint Presentation</vt:lpstr>
      <vt:lpstr>Agenda</vt:lpstr>
      <vt:lpstr>Agenda</vt:lpstr>
      <vt:lpstr>Objectives of the Honours Programme </vt:lpstr>
      <vt:lpstr>General features of the Honours Programme </vt:lpstr>
      <vt:lpstr>Structure &amp; study load FHML-HP </vt:lpstr>
      <vt:lpstr>Projects and competences in practice  </vt:lpstr>
      <vt:lpstr>What are competencies?  </vt:lpstr>
      <vt:lpstr>Competencies within the Honours Programme </vt:lpstr>
      <vt:lpstr>Example category 1: Collaboration </vt:lpstr>
      <vt:lpstr>Example category 1: Collaboration </vt:lpstr>
      <vt:lpstr>The ‘Learning-Working’ agreement  </vt:lpstr>
      <vt:lpstr>The Honours projects (9 EC - 252 hours) </vt:lpstr>
      <vt:lpstr>Anticipated Projects 2024</vt:lpstr>
      <vt:lpstr>Project 1. Brain control: Patients’ attitudes to (closed-loop) deep brain stimulation </vt:lpstr>
      <vt:lpstr>Project 1. Brain control: Patients’ attitudes to (closed-loop) deep brain stimulation </vt:lpstr>
      <vt:lpstr>Project 2. ONCOS:  Oncological Research Landscape South Limburg    </vt:lpstr>
      <vt:lpstr>Project 2. ONCOS:  Oncological Research Landscape South Limburg    </vt:lpstr>
      <vt:lpstr>Agenda</vt:lpstr>
      <vt:lpstr>The calendar of the Honours Programme </vt:lpstr>
      <vt:lpstr>Elective Courses (6 EC - 140 hours) </vt:lpstr>
      <vt:lpstr>Examples of Elective Courses (1) </vt:lpstr>
      <vt:lpstr>Examples of Elective Courses (2)</vt:lpstr>
      <vt:lpstr>Selection procedure</vt:lpstr>
      <vt:lpstr>How to apply?</vt:lpstr>
      <vt:lpstr>How to apply?</vt:lpstr>
      <vt:lpstr>We challenge … YOU … to join the</vt:lpstr>
      <vt:lpstr>Agenda</vt:lpstr>
      <vt:lpstr>MAAHS</vt:lpstr>
      <vt:lpstr>MAAHS</vt:lpstr>
      <vt:lpstr>Agenda</vt:lpstr>
      <vt:lpstr>Agenda</vt:lpstr>
    </vt:vector>
  </TitlesOfParts>
  <Company>Maastricht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Adriaans R (BU)</dc:creator>
  <cp:lastModifiedBy>Mesterom-Smeets, Ingrid (OIFHML)</cp:lastModifiedBy>
  <cp:revision>293</cp:revision>
  <cp:lastPrinted>2017-02-22T09:43:12Z</cp:lastPrinted>
  <dcterms:created xsi:type="dcterms:W3CDTF">2016-01-20T13:07:02Z</dcterms:created>
  <dcterms:modified xsi:type="dcterms:W3CDTF">2024-05-23T09:21:38Z</dcterms:modified>
</cp:coreProperties>
</file>